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E54C54-41D2-4964-8D8F-3035B004A5D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PE"/>
        </a:p>
      </dgm:t>
    </dgm:pt>
    <dgm:pt modelId="{0AB95C22-4FAC-4A5E-B2F0-B7DC977FB515}">
      <dgm:prSet custT="1"/>
      <dgm:spPr>
        <a:solidFill>
          <a:srgbClr val="063964"/>
        </a:solidFill>
        <a:ln>
          <a:noFill/>
        </a:ln>
      </dgm:spPr>
      <dgm:t>
        <a:bodyPr/>
        <a:lstStyle/>
        <a:p>
          <a:pPr rtl="0"/>
          <a:r>
            <a:rPr lang="es-ES" sz="1600" b="1" dirty="0"/>
            <a:t>Denuncia, solicitud, etc.</a:t>
          </a:r>
          <a:endParaRPr lang="es-PE" sz="1600" b="1" dirty="0"/>
        </a:p>
      </dgm:t>
    </dgm:pt>
    <dgm:pt modelId="{821FAF5B-5631-486E-B9DB-7BA55CAC102A}" type="parTrans" cxnId="{88A818A2-1784-4E87-9775-F7BF5425F54B}">
      <dgm:prSet/>
      <dgm:spPr/>
      <dgm:t>
        <a:bodyPr/>
        <a:lstStyle/>
        <a:p>
          <a:endParaRPr lang="es-PE"/>
        </a:p>
      </dgm:t>
    </dgm:pt>
    <dgm:pt modelId="{0A8AA9FE-154A-44D0-9895-142CD7BAC190}" type="sibTrans" cxnId="{88A818A2-1784-4E87-9775-F7BF5425F54B}">
      <dgm:prSet/>
      <dgm:spPr/>
      <dgm:t>
        <a:bodyPr/>
        <a:lstStyle/>
        <a:p>
          <a:endParaRPr lang="es-PE"/>
        </a:p>
      </dgm:t>
    </dgm:pt>
    <dgm:pt modelId="{DE167724-00E5-4638-8432-C02546DB3AB1}">
      <dgm:prSet custT="1"/>
      <dgm:spPr>
        <a:solidFill>
          <a:schemeClr val="accent4">
            <a:lumMod val="75000"/>
          </a:schemeClr>
        </a:solidFill>
        <a:ln>
          <a:noFill/>
        </a:ln>
      </dgm:spPr>
      <dgm:t>
        <a:bodyPr/>
        <a:lstStyle/>
        <a:p>
          <a:pPr algn="ctr" rtl="0"/>
          <a:endParaRPr lang="es-ES" sz="1600" dirty="0"/>
        </a:p>
        <a:p>
          <a:pPr algn="ctr" rtl="0"/>
          <a:r>
            <a:rPr lang="es-ES" sz="1600" dirty="0"/>
            <a:t>Orden de inspección:</a:t>
          </a:r>
          <a:endParaRPr lang="es-PE" sz="1600" dirty="0"/>
        </a:p>
      </dgm:t>
    </dgm:pt>
    <dgm:pt modelId="{6F97D46B-C941-4375-A26C-BE1B521E27DA}" type="parTrans" cxnId="{F8550587-19FD-4B81-BADC-AAC051214439}">
      <dgm:prSet/>
      <dgm:spPr/>
      <dgm:t>
        <a:bodyPr/>
        <a:lstStyle/>
        <a:p>
          <a:endParaRPr lang="es-PE"/>
        </a:p>
      </dgm:t>
    </dgm:pt>
    <dgm:pt modelId="{BEDF4207-C0D1-41FA-BA5B-B15B152CF84C}" type="sibTrans" cxnId="{F8550587-19FD-4B81-BADC-AAC051214439}">
      <dgm:prSet/>
      <dgm:spPr/>
      <dgm:t>
        <a:bodyPr/>
        <a:lstStyle/>
        <a:p>
          <a:endParaRPr lang="es-PE"/>
        </a:p>
      </dgm:t>
    </dgm:pt>
    <dgm:pt modelId="{CF6CD77A-24F0-4B90-A85C-434220E3AAE8}">
      <dgm:prSet custT="1"/>
      <dgm:spPr>
        <a:solidFill>
          <a:schemeClr val="accent4">
            <a:lumMod val="75000"/>
          </a:schemeClr>
        </a:solidFill>
        <a:ln>
          <a:noFill/>
        </a:ln>
      </dgm:spPr>
      <dgm:t>
        <a:bodyPr/>
        <a:lstStyle/>
        <a:p>
          <a:pPr marL="182563" indent="-182563" algn="ctr" rtl="0">
            <a:tabLst/>
          </a:pPr>
          <a:r>
            <a:rPr lang="es-ES" sz="1200" dirty="0"/>
            <a:t>Concreta</a:t>
          </a:r>
          <a:endParaRPr lang="es-PE" sz="1200" dirty="0"/>
        </a:p>
      </dgm:t>
    </dgm:pt>
    <dgm:pt modelId="{85FF011B-F861-47AE-89C4-5203A6E8381C}" type="parTrans" cxnId="{6905785B-8944-410D-80C8-24D361767383}">
      <dgm:prSet/>
      <dgm:spPr/>
      <dgm:t>
        <a:bodyPr/>
        <a:lstStyle/>
        <a:p>
          <a:endParaRPr lang="es-PE"/>
        </a:p>
      </dgm:t>
    </dgm:pt>
    <dgm:pt modelId="{2AEA47C7-D783-4831-9370-B2DBE80B5BAC}" type="sibTrans" cxnId="{6905785B-8944-410D-80C8-24D361767383}">
      <dgm:prSet/>
      <dgm:spPr/>
      <dgm:t>
        <a:bodyPr/>
        <a:lstStyle/>
        <a:p>
          <a:endParaRPr lang="es-PE"/>
        </a:p>
      </dgm:t>
    </dgm:pt>
    <dgm:pt modelId="{0A493A88-300C-4F49-854C-1A86E8190E5A}">
      <dgm:prSet custT="1"/>
      <dgm:spPr>
        <a:solidFill>
          <a:schemeClr val="accent4">
            <a:lumMod val="75000"/>
          </a:schemeClr>
        </a:solidFill>
        <a:ln>
          <a:noFill/>
        </a:ln>
      </dgm:spPr>
      <dgm:t>
        <a:bodyPr/>
        <a:lstStyle/>
        <a:p>
          <a:pPr marL="182563" indent="-182563" algn="ctr" rtl="0">
            <a:tabLst/>
          </a:pPr>
          <a:r>
            <a:rPr lang="es-ES" sz="1200" dirty="0"/>
            <a:t>Genérica</a:t>
          </a:r>
          <a:endParaRPr lang="es-PE" sz="1200" dirty="0"/>
        </a:p>
      </dgm:t>
    </dgm:pt>
    <dgm:pt modelId="{17665D0D-5D0F-464B-87D0-606FB7614408}" type="parTrans" cxnId="{2FAB0013-B7E4-4C01-8223-CACC87F21B7A}">
      <dgm:prSet/>
      <dgm:spPr/>
      <dgm:t>
        <a:bodyPr/>
        <a:lstStyle/>
        <a:p>
          <a:endParaRPr lang="es-PE"/>
        </a:p>
      </dgm:t>
    </dgm:pt>
    <dgm:pt modelId="{473E0F73-C254-4DA7-92D9-2FD88A81D526}" type="sibTrans" cxnId="{2FAB0013-B7E4-4C01-8223-CACC87F21B7A}">
      <dgm:prSet/>
      <dgm:spPr/>
      <dgm:t>
        <a:bodyPr/>
        <a:lstStyle/>
        <a:p>
          <a:endParaRPr lang="es-PE"/>
        </a:p>
      </dgm:t>
    </dgm:pt>
    <dgm:pt modelId="{DD26F8CB-DFF7-4387-9D98-D216366E6C66}">
      <dgm:prSet custT="1"/>
      <dgm:spPr>
        <a:solidFill>
          <a:schemeClr val="accent5">
            <a:lumMod val="50000"/>
          </a:schemeClr>
        </a:solidFill>
        <a:ln>
          <a:noFill/>
        </a:ln>
      </dgm:spPr>
      <dgm:t>
        <a:bodyPr/>
        <a:lstStyle/>
        <a:p>
          <a:pPr rtl="0"/>
          <a:r>
            <a:rPr lang="es-ES" sz="1600" dirty="0"/>
            <a:t>Asignación a Inspector (es)</a:t>
          </a:r>
          <a:endParaRPr lang="es-PE" sz="1600" dirty="0"/>
        </a:p>
      </dgm:t>
    </dgm:pt>
    <dgm:pt modelId="{86DE8392-B190-4A3E-856F-F085FB8C9F4B}" type="parTrans" cxnId="{D8250887-A567-42A6-8805-523CAEF3AD97}">
      <dgm:prSet/>
      <dgm:spPr/>
      <dgm:t>
        <a:bodyPr/>
        <a:lstStyle/>
        <a:p>
          <a:endParaRPr lang="es-PE"/>
        </a:p>
      </dgm:t>
    </dgm:pt>
    <dgm:pt modelId="{FB35D886-561B-4912-8111-E798A07ACC15}" type="sibTrans" cxnId="{D8250887-A567-42A6-8805-523CAEF3AD97}">
      <dgm:prSet/>
      <dgm:spPr/>
      <dgm:t>
        <a:bodyPr/>
        <a:lstStyle/>
        <a:p>
          <a:endParaRPr lang="es-PE"/>
        </a:p>
      </dgm:t>
    </dgm:pt>
    <dgm:pt modelId="{DD6C5CEF-B6D8-47DF-A73E-6EF25729EE5C}">
      <dgm:prSet custT="1"/>
      <dgm:spPr>
        <a:solidFill>
          <a:schemeClr val="bg1">
            <a:lumMod val="50000"/>
          </a:schemeClr>
        </a:solidFill>
        <a:ln>
          <a:noFill/>
        </a:ln>
      </dgm:spPr>
      <dgm:t>
        <a:bodyPr/>
        <a:lstStyle/>
        <a:p>
          <a:pPr algn="ctr" rtl="0"/>
          <a:r>
            <a:rPr lang="es-ES" sz="1200" dirty="0"/>
            <a:t>Actuaciones inspectivas:</a:t>
          </a:r>
        </a:p>
        <a:p>
          <a:pPr algn="ctr" rtl="0"/>
          <a:r>
            <a:rPr lang="es-PE" sz="1200" dirty="0"/>
            <a:t>Visita</a:t>
          </a:r>
        </a:p>
        <a:p>
          <a:pPr algn="ctr" rtl="0"/>
          <a:r>
            <a:rPr lang="es-PE" sz="1200" dirty="0"/>
            <a:t>Comparecencia</a:t>
          </a:r>
        </a:p>
        <a:p>
          <a:pPr algn="ctr" rtl="0"/>
          <a:r>
            <a:rPr lang="es-PE" sz="1200" dirty="0"/>
            <a:t>Comprobación datos</a:t>
          </a:r>
        </a:p>
      </dgm:t>
    </dgm:pt>
    <dgm:pt modelId="{DBC19EE8-7A0B-45D7-8AB4-41FEC56A699A}" type="parTrans" cxnId="{7C30BA6D-9F6D-462F-B37A-996FD8508820}">
      <dgm:prSet/>
      <dgm:spPr/>
      <dgm:t>
        <a:bodyPr/>
        <a:lstStyle/>
        <a:p>
          <a:endParaRPr lang="es-PE"/>
        </a:p>
      </dgm:t>
    </dgm:pt>
    <dgm:pt modelId="{4A80644C-4AC1-41B1-BDDD-0332A7788C71}" type="sibTrans" cxnId="{7C30BA6D-9F6D-462F-B37A-996FD8508820}">
      <dgm:prSet/>
      <dgm:spPr/>
      <dgm:t>
        <a:bodyPr/>
        <a:lstStyle/>
        <a:p>
          <a:endParaRPr lang="es-PE"/>
        </a:p>
      </dgm:t>
    </dgm:pt>
    <dgm:pt modelId="{26094169-BC2A-4772-87FF-336A60095A39}">
      <dgm:prSet custT="1"/>
      <dgm:spPr>
        <a:solidFill>
          <a:srgbClr val="D51317"/>
        </a:solidFill>
      </dgm:spPr>
      <dgm:t>
        <a:bodyPr/>
        <a:lstStyle/>
        <a:p>
          <a:pPr rtl="0">
            <a:spcAft>
              <a:spcPts val="0"/>
            </a:spcAft>
          </a:pPr>
          <a:r>
            <a:rPr lang="es-ES" sz="1400" b="1" dirty="0"/>
            <a:t>Informe de Inspección </a:t>
          </a:r>
        </a:p>
        <a:p>
          <a:pPr rtl="0">
            <a:spcAft>
              <a:spcPts val="0"/>
            </a:spcAft>
          </a:pPr>
          <a:r>
            <a:rPr lang="es-ES" sz="1400" dirty="0"/>
            <a:t>o </a:t>
          </a:r>
        </a:p>
        <a:p>
          <a:pPr rtl="0">
            <a:spcAft>
              <a:spcPts val="0"/>
            </a:spcAft>
          </a:pPr>
          <a:r>
            <a:rPr lang="es-ES" sz="1400" b="1" dirty="0"/>
            <a:t>Acta de Infracción</a:t>
          </a:r>
          <a:endParaRPr lang="es-PE" sz="1400" b="1" dirty="0"/>
        </a:p>
      </dgm:t>
    </dgm:pt>
    <dgm:pt modelId="{07AA3DDE-0938-4792-AA78-0AF8AA7FD711}" type="parTrans" cxnId="{E2CA9F2B-5470-44AB-98E9-14BF6FAFE224}">
      <dgm:prSet/>
      <dgm:spPr/>
      <dgm:t>
        <a:bodyPr/>
        <a:lstStyle/>
        <a:p>
          <a:endParaRPr lang="es-PE"/>
        </a:p>
      </dgm:t>
    </dgm:pt>
    <dgm:pt modelId="{20F7FC10-6A6A-44D4-8A48-226994628850}" type="sibTrans" cxnId="{E2CA9F2B-5470-44AB-98E9-14BF6FAFE224}">
      <dgm:prSet/>
      <dgm:spPr/>
      <dgm:t>
        <a:bodyPr/>
        <a:lstStyle/>
        <a:p>
          <a:endParaRPr lang="es-PE"/>
        </a:p>
      </dgm:t>
    </dgm:pt>
    <dgm:pt modelId="{4245B546-D09B-4387-AD59-D07FE1A3A603}">
      <dgm:prSet custT="1"/>
      <dgm:spPr>
        <a:solidFill>
          <a:schemeClr val="accent3">
            <a:lumMod val="75000"/>
          </a:schemeClr>
        </a:solidFill>
        <a:ln>
          <a:noFill/>
        </a:ln>
      </dgm:spPr>
      <dgm:t>
        <a:bodyPr/>
        <a:lstStyle/>
        <a:p>
          <a:r>
            <a:rPr lang="es-ES" sz="1600" dirty="0">
              <a:solidFill>
                <a:schemeClr val="bg1"/>
              </a:solidFill>
            </a:rPr>
            <a:t>Medidas inspectivas: </a:t>
          </a:r>
          <a:r>
            <a:rPr lang="es-ES" sz="1400" b="1" dirty="0">
              <a:solidFill>
                <a:schemeClr val="bg1"/>
              </a:solidFill>
            </a:rPr>
            <a:t>Requerimiento</a:t>
          </a:r>
          <a:endParaRPr lang="es-PE" sz="1400" b="1" dirty="0">
            <a:solidFill>
              <a:schemeClr val="bg1"/>
            </a:solidFill>
          </a:endParaRPr>
        </a:p>
      </dgm:t>
    </dgm:pt>
    <dgm:pt modelId="{349F3E79-EF3F-480A-BE3B-5CCBBAFDAAEB}" type="parTrans" cxnId="{71A46D51-D034-4F58-84DB-58652D3EF3E7}">
      <dgm:prSet/>
      <dgm:spPr/>
      <dgm:t>
        <a:bodyPr/>
        <a:lstStyle/>
        <a:p>
          <a:endParaRPr lang="es-PE"/>
        </a:p>
      </dgm:t>
    </dgm:pt>
    <dgm:pt modelId="{D0E65CED-42FF-48B8-AFA1-0F893723CDE7}" type="sibTrans" cxnId="{71A46D51-D034-4F58-84DB-58652D3EF3E7}">
      <dgm:prSet/>
      <dgm:spPr/>
      <dgm:t>
        <a:bodyPr/>
        <a:lstStyle/>
        <a:p>
          <a:endParaRPr lang="es-PE"/>
        </a:p>
      </dgm:t>
    </dgm:pt>
    <dgm:pt modelId="{CA770ECA-9F0F-4F29-A490-BCAB4700A29C}" type="pres">
      <dgm:prSet presAssocID="{DEE54C54-41D2-4964-8D8F-3035B004A5D3}" presName="CompostProcess" presStyleCnt="0">
        <dgm:presLayoutVars>
          <dgm:dir/>
          <dgm:resizeHandles val="exact"/>
        </dgm:presLayoutVars>
      </dgm:prSet>
      <dgm:spPr/>
      <dgm:t>
        <a:bodyPr/>
        <a:lstStyle/>
        <a:p>
          <a:endParaRPr lang="es-PE"/>
        </a:p>
      </dgm:t>
    </dgm:pt>
    <dgm:pt modelId="{7D1A5C5A-71D9-4914-83EF-C061A4236FD9}" type="pres">
      <dgm:prSet presAssocID="{DEE54C54-41D2-4964-8D8F-3035B004A5D3}" presName="arrow" presStyleLbl="bgShp" presStyleIdx="0" presStyleCnt="1" custScaleX="112267" custLinFactNeighborX="2690" custLinFactNeighborY="513"/>
      <dgm:spPr>
        <a:solidFill>
          <a:schemeClr val="bg1">
            <a:lumMod val="95000"/>
          </a:schemeClr>
        </a:solidFill>
      </dgm:spPr>
    </dgm:pt>
    <dgm:pt modelId="{F3EF5AD9-2AC6-4AF3-804A-F6E09772C72D}" type="pres">
      <dgm:prSet presAssocID="{DEE54C54-41D2-4964-8D8F-3035B004A5D3}" presName="linearProcess" presStyleCnt="0"/>
      <dgm:spPr/>
    </dgm:pt>
    <dgm:pt modelId="{627FDDE4-0DDE-4064-A7B8-342928626236}" type="pres">
      <dgm:prSet presAssocID="{0AB95C22-4FAC-4A5E-B2F0-B7DC977FB515}" presName="textNode" presStyleLbl="node1" presStyleIdx="0" presStyleCnt="6">
        <dgm:presLayoutVars>
          <dgm:bulletEnabled val="1"/>
        </dgm:presLayoutVars>
      </dgm:prSet>
      <dgm:spPr/>
      <dgm:t>
        <a:bodyPr/>
        <a:lstStyle/>
        <a:p>
          <a:endParaRPr lang="es-PE"/>
        </a:p>
      </dgm:t>
    </dgm:pt>
    <dgm:pt modelId="{D8B4222A-420B-449D-BD03-A50C7ED36102}" type="pres">
      <dgm:prSet presAssocID="{0A8AA9FE-154A-44D0-9895-142CD7BAC190}" presName="sibTrans" presStyleCnt="0"/>
      <dgm:spPr/>
    </dgm:pt>
    <dgm:pt modelId="{F85FC603-ECFE-4F4B-83C8-81D33A212849}" type="pres">
      <dgm:prSet presAssocID="{DE167724-00E5-4638-8432-C02546DB3AB1}" presName="textNode" presStyleLbl="node1" presStyleIdx="1" presStyleCnt="6">
        <dgm:presLayoutVars>
          <dgm:bulletEnabled val="1"/>
        </dgm:presLayoutVars>
      </dgm:prSet>
      <dgm:spPr/>
      <dgm:t>
        <a:bodyPr/>
        <a:lstStyle/>
        <a:p>
          <a:endParaRPr lang="es-PE"/>
        </a:p>
      </dgm:t>
    </dgm:pt>
    <dgm:pt modelId="{5FED0FAD-8CC4-45D5-8F85-CF37F676AC8F}" type="pres">
      <dgm:prSet presAssocID="{BEDF4207-C0D1-41FA-BA5B-B15B152CF84C}" presName="sibTrans" presStyleCnt="0"/>
      <dgm:spPr/>
    </dgm:pt>
    <dgm:pt modelId="{8AB19260-64D8-4D6E-B9CA-5D3C119FC45D}" type="pres">
      <dgm:prSet presAssocID="{DD26F8CB-DFF7-4387-9D98-D216366E6C66}" presName="textNode" presStyleLbl="node1" presStyleIdx="2" presStyleCnt="6" custLinFactNeighborX="7331" custLinFactNeighborY="-1271">
        <dgm:presLayoutVars>
          <dgm:bulletEnabled val="1"/>
        </dgm:presLayoutVars>
      </dgm:prSet>
      <dgm:spPr/>
      <dgm:t>
        <a:bodyPr/>
        <a:lstStyle/>
        <a:p>
          <a:endParaRPr lang="es-PE"/>
        </a:p>
      </dgm:t>
    </dgm:pt>
    <dgm:pt modelId="{C2F93B73-D7CB-47A5-87CD-50A005968A27}" type="pres">
      <dgm:prSet presAssocID="{FB35D886-561B-4912-8111-E798A07ACC15}" presName="sibTrans" presStyleCnt="0"/>
      <dgm:spPr/>
    </dgm:pt>
    <dgm:pt modelId="{0202F6A0-989E-4C4C-9441-819E9135EDD2}" type="pres">
      <dgm:prSet presAssocID="{DD6C5CEF-B6D8-47DF-A73E-6EF25729EE5C}" presName="textNode" presStyleLbl="node1" presStyleIdx="3" presStyleCnt="6" custScaleX="110208">
        <dgm:presLayoutVars>
          <dgm:bulletEnabled val="1"/>
        </dgm:presLayoutVars>
      </dgm:prSet>
      <dgm:spPr/>
      <dgm:t>
        <a:bodyPr/>
        <a:lstStyle/>
        <a:p>
          <a:endParaRPr lang="es-PE"/>
        </a:p>
      </dgm:t>
    </dgm:pt>
    <dgm:pt modelId="{B82EB9F5-C0E6-46A6-87B7-D5C9FEA48121}" type="pres">
      <dgm:prSet presAssocID="{4A80644C-4AC1-41B1-BDDD-0332A7788C71}" presName="sibTrans" presStyleCnt="0"/>
      <dgm:spPr/>
    </dgm:pt>
    <dgm:pt modelId="{393372EB-9463-4756-989C-461BF3D1414A}" type="pres">
      <dgm:prSet presAssocID="{4245B546-D09B-4387-AD59-D07FE1A3A603}" presName="textNode" presStyleLbl="node1" presStyleIdx="4" presStyleCnt="6" custScaleX="121911" custLinFactNeighborX="-10898">
        <dgm:presLayoutVars>
          <dgm:bulletEnabled val="1"/>
        </dgm:presLayoutVars>
      </dgm:prSet>
      <dgm:spPr/>
      <dgm:t>
        <a:bodyPr/>
        <a:lstStyle/>
        <a:p>
          <a:endParaRPr lang="es-PE"/>
        </a:p>
      </dgm:t>
    </dgm:pt>
    <dgm:pt modelId="{67991BE4-DF0B-4899-9593-9FC995FDB071}" type="pres">
      <dgm:prSet presAssocID="{D0E65CED-42FF-48B8-AFA1-0F893723CDE7}" presName="sibTrans" presStyleCnt="0"/>
      <dgm:spPr/>
    </dgm:pt>
    <dgm:pt modelId="{6F368CAB-5372-4046-AA9F-3071327B68E7}" type="pres">
      <dgm:prSet presAssocID="{26094169-BC2A-4772-87FF-336A60095A39}" presName="textNode" presStyleLbl="node1" presStyleIdx="5" presStyleCnt="6">
        <dgm:presLayoutVars>
          <dgm:bulletEnabled val="1"/>
        </dgm:presLayoutVars>
      </dgm:prSet>
      <dgm:spPr/>
      <dgm:t>
        <a:bodyPr/>
        <a:lstStyle/>
        <a:p>
          <a:endParaRPr lang="es-PE"/>
        </a:p>
      </dgm:t>
    </dgm:pt>
  </dgm:ptLst>
  <dgm:cxnLst>
    <dgm:cxn modelId="{D8250887-A567-42A6-8805-523CAEF3AD97}" srcId="{DEE54C54-41D2-4964-8D8F-3035B004A5D3}" destId="{DD26F8CB-DFF7-4387-9D98-D216366E6C66}" srcOrd="2" destOrd="0" parTransId="{86DE8392-B190-4A3E-856F-F085FB8C9F4B}" sibTransId="{FB35D886-561B-4912-8111-E798A07ACC15}"/>
    <dgm:cxn modelId="{71A46D51-D034-4F58-84DB-58652D3EF3E7}" srcId="{DEE54C54-41D2-4964-8D8F-3035B004A5D3}" destId="{4245B546-D09B-4387-AD59-D07FE1A3A603}" srcOrd="4" destOrd="0" parTransId="{349F3E79-EF3F-480A-BE3B-5CCBBAFDAAEB}" sibTransId="{D0E65CED-42FF-48B8-AFA1-0F893723CDE7}"/>
    <dgm:cxn modelId="{2BD81E67-9F15-48A0-A6A8-1463CB7FDDB9}" type="presOf" srcId="{DE167724-00E5-4638-8432-C02546DB3AB1}" destId="{F85FC603-ECFE-4F4B-83C8-81D33A212849}" srcOrd="0" destOrd="0" presId="urn:microsoft.com/office/officeart/2005/8/layout/hProcess9"/>
    <dgm:cxn modelId="{7C30BA6D-9F6D-462F-B37A-996FD8508820}" srcId="{DEE54C54-41D2-4964-8D8F-3035B004A5D3}" destId="{DD6C5CEF-B6D8-47DF-A73E-6EF25729EE5C}" srcOrd="3" destOrd="0" parTransId="{DBC19EE8-7A0B-45D7-8AB4-41FEC56A699A}" sibTransId="{4A80644C-4AC1-41B1-BDDD-0332A7788C71}"/>
    <dgm:cxn modelId="{0E58A134-4D94-48F7-8B15-B640285EC475}" type="presOf" srcId="{26094169-BC2A-4772-87FF-336A60095A39}" destId="{6F368CAB-5372-4046-AA9F-3071327B68E7}" srcOrd="0" destOrd="0" presId="urn:microsoft.com/office/officeart/2005/8/layout/hProcess9"/>
    <dgm:cxn modelId="{D8243F84-0B8D-4B6F-B991-50479001F092}" type="presOf" srcId="{DD6C5CEF-B6D8-47DF-A73E-6EF25729EE5C}" destId="{0202F6A0-989E-4C4C-9441-819E9135EDD2}" srcOrd="0" destOrd="0" presId="urn:microsoft.com/office/officeart/2005/8/layout/hProcess9"/>
    <dgm:cxn modelId="{E2CA9F2B-5470-44AB-98E9-14BF6FAFE224}" srcId="{DEE54C54-41D2-4964-8D8F-3035B004A5D3}" destId="{26094169-BC2A-4772-87FF-336A60095A39}" srcOrd="5" destOrd="0" parTransId="{07AA3DDE-0938-4792-AA78-0AF8AA7FD711}" sibTransId="{20F7FC10-6A6A-44D4-8A48-226994628850}"/>
    <dgm:cxn modelId="{098E47DD-214D-4AF2-9642-759673FBC8F4}" type="presOf" srcId="{DD26F8CB-DFF7-4387-9D98-D216366E6C66}" destId="{8AB19260-64D8-4D6E-B9CA-5D3C119FC45D}" srcOrd="0" destOrd="0" presId="urn:microsoft.com/office/officeart/2005/8/layout/hProcess9"/>
    <dgm:cxn modelId="{6905785B-8944-410D-80C8-24D361767383}" srcId="{DE167724-00E5-4638-8432-C02546DB3AB1}" destId="{CF6CD77A-24F0-4B90-A85C-434220E3AAE8}" srcOrd="0" destOrd="0" parTransId="{85FF011B-F861-47AE-89C4-5203A6E8381C}" sibTransId="{2AEA47C7-D783-4831-9370-B2DBE80B5BAC}"/>
    <dgm:cxn modelId="{5E9E9E9D-CA63-428E-B25E-803BF02E29A6}" type="presOf" srcId="{4245B546-D09B-4387-AD59-D07FE1A3A603}" destId="{393372EB-9463-4756-989C-461BF3D1414A}" srcOrd="0" destOrd="0" presId="urn:microsoft.com/office/officeart/2005/8/layout/hProcess9"/>
    <dgm:cxn modelId="{2FAE2CDF-5CE1-4DF9-87DF-B03F808BD467}" type="presOf" srcId="{DEE54C54-41D2-4964-8D8F-3035B004A5D3}" destId="{CA770ECA-9F0F-4F29-A490-BCAB4700A29C}" srcOrd="0" destOrd="0" presId="urn:microsoft.com/office/officeart/2005/8/layout/hProcess9"/>
    <dgm:cxn modelId="{2FAB0013-B7E4-4C01-8223-CACC87F21B7A}" srcId="{DE167724-00E5-4638-8432-C02546DB3AB1}" destId="{0A493A88-300C-4F49-854C-1A86E8190E5A}" srcOrd="1" destOrd="0" parTransId="{17665D0D-5D0F-464B-87D0-606FB7614408}" sibTransId="{473E0F73-C254-4DA7-92D9-2FD88A81D526}"/>
    <dgm:cxn modelId="{F8550587-19FD-4B81-BADC-AAC051214439}" srcId="{DEE54C54-41D2-4964-8D8F-3035B004A5D3}" destId="{DE167724-00E5-4638-8432-C02546DB3AB1}" srcOrd="1" destOrd="0" parTransId="{6F97D46B-C941-4375-A26C-BE1B521E27DA}" sibTransId="{BEDF4207-C0D1-41FA-BA5B-B15B152CF84C}"/>
    <dgm:cxn modelId="{C4FC3CC9-ECA7-41C1-8686-0B3DF8F46EEF}" type="presOf" srcId="{0AB95C22-4FAC-4A5E-B2F0-B7DC977FB515}" destId="{627FDDE4-0DDE-4064-A7B8-342928626236}" srcOrd="0" destOrd="0" presId="urn:microsoft.com/office/officeart/2005/8/layout/hProcess9"/>
    <dgm:cxn modelId="{44187D88-F0FA-4675-A1A1-7C71BA413625}" type="presOf" srcId="{0A493A88-300C-4F49-854C-1A86E8190E5A}" destId="{F85FC603-ECFE-4F4B-83C8-81D33A212849}" srcOrd="0" destOrd="2" presId="urn:microsoft.com/office/officeart/2005/8/layout/hProcess9"/>
    <dgm:cxn modelId="{85A51461-991D-4CDD-888F-CEB39CA76886}" type="presOf" srcId="{CF6CD77A-24F0-4B90-A85C-434220E3AAE8}" destId="{F85FC603-ECFE-4F4B-83C8-81D33A212849}" srcOrd="0" destOrd="1" presId="urn:microsoft.com/office/officeart/2005/8/layout/hProcess9"/>
    <dgm:cxn modelId="{88A818A2-1784-4E87-9775-F7BF5425F54B}" srcId="{DEE54C54-41D2-4964-8D8F-3035B004A5D3}" destId="{0AB95C22-4FAC-4A5E-B2F0-B7DC977FB515}" srcOrd="0" destOrd="0" parTransId="{821FAF5B-5631-486E-B9DB-7BA55CAC102A}" sibTransId="{0A8AA9FE-154A-44D0-9895-142CD7BAC190}"/>
    <dgm:cxn modelId="{FEA7E640-9442-4402-BA50-F2768201BB0C}" type="presParOf" srcId="{CA770ECA-9F0F-4F29-A490-BCAB4700A29C}" destId="{7D1A5C5A-71D9-4914-83EF-C061A4236FD9}" srcOrd="0" destOrd="0" presId="urn:microsoft.com/office/officeart/2005/8/layout/hProcess9"/>
    <dgm:cxn modelId="{420AF6C1-EAAC-4215-A25A-14BE2AD2E082}" type="presParOf" srcId="{CA770ECA-9F0F-4F29-A490-BCAB4700A29C}" destId="{F3EF5AD9-2AC6-4AF3-804A-F6E09772C72D}" srcOrd="1" destOrd="0" presId="urn:microsoft.com/office/officeart/2005/8/layout/hProcess9"/>
    <dgm:cxn modelId="{5AC3A9E3-582D-4DA1-B0A1-C4BED8F562FD}" type="presParOf" srcId="{F3EF5AD9-2AC6-4AF3-804A-F6E09772C72D}" destId="{627FDDE4-0DDE-4064-A7B8-342928626236}" srcOrd="0" destOrd="0" presId="urn:microsoft.com/office/officeart/2005/8/layout/hProcess9"/>
    <dgm:cxn modelId="{7E371476-562B-428C-98BA-B33900394378}" type="presParOf" srcId="{F3EF5AD9-2AC6-4AF3-804A-F6E09772C72D}" destId="{D8B4222A-420B-449D-BD03-A50C7ED36102}" srcOrd="1" destOrd="0" presId="urn:microsoft.com/office/officeart/2005/8/layout/hProcess9"/>
    <dgm:cxn modelId="{D7E39828-10F2-4AFA-A0F9-045B4ADC6A84}" type="presParOf" srcId="{F3EF5AD9-2AC6-4AF3-804A-F6E09772C72D}" destId="{F85FC603-ECFE-4F4B-83C8-81D33A212849}" srcOrd="2" destOrd="0" presId="urn:microsoft.com/office/officeart/2005/8/layout/hProcess9"/>
    <dgm:cxn modelId="{4A8F7BA7-8268-46FD-9991-016F544F1FEF}" type="presParOf" srcId="{F3EF5AD9-2AC6-4AF3-804A-F6E09772C72D}" destId="{5FED0FAD-8CC4-45D5-8F85-CF37F676AC8F}" srcOrd="3" destOrd="0" presId="urn:microsoft.com/office/officeart/2005/8/layout/hProcess9"/>
    <dgm:cxn modelId="{F59CE21E-3DAD-4C8C-A394-E7963EC6EA90}" type="presParOf" srcId="{F3EF5AD9-2AC6-4AF3-804A-F6E09772C72D}" destId="{8AB19260-64D8-4D6E-B9CA-5D3C119FC45D}" srcOrd="4" destOrd="0" presId="urn:microsoft.com/office/officeart/2005/8/layout/hProcess9"/>
    <dgm:cxn modelId="{2F02EE2D-EB80-492E-A7E9-0E3E2639C47C}" type="presParOf" srcId="{F3EF5AD9-2AC6-4AF3-804A-F6E09772C72D}" destId="{C2F93B73-D7CB-47A5-87CD-50A005968A27}" srcOrd="5" destOrd="0" presId="urn:microsoft.com/office/officeart/2005/8/layout/hProcess9"/>
    <dgm:cxn modelId="{7C8DD059-BADC-47CB-9E26-EC6BC2BB6ED1}" type="presParOf" srcId="{F3EF5AD9-2AC6-4AF3-804A-F6E09772C72D}" destId="{0202F6A0-989E-4C4C-9441-819E9135EDD2}" srcOrd="6" destOrd="0" presId="urn:microsoft.com/office/officeart/2005/8/layout/hProcess9"/>
    <dgm:cxn modelId="{DF3F4317-A269-4318-B462-42AC4B1523D5}" type="presParOf" srcId="{F3EF5AD9-2AC6-4AF3-804A-F6E09772C72D}" destId="{B82EB9F5-C0E6-46A6-87B7-D5C9FEA48121}" srcOrd="7" destOrd="0" presId="urn:microsoft.com/office/officeart/2005/8/layout/hProcess9"/>
    <dgm:cxn modelId="{46062E3E-C052-46E1-8DED-179D9A163ADB}" type="presParOf" srcId="{F3EF5AD9-2AC6-4AF3-804A-F6E09772C72D}" destId="{393372EB-9463-4756-989C-461BF3D1414A}" srcOrd="8" destOrd="0" presId="urn:microsoft.com/office/officeart/2005/8/layout/hProcess9"/>
    <dgm:cxn modelId="{0D94B37F-1456-44E4-BB56-DFFA8B664BBC}" type="presParOf" srcId="{F3EF5AD9-2AC6-4AF3-804A-F6E09772C72D}" destId="{67991BE4-DF0B-4899-9593-9FC995FDB071}" srcOrd="9" destOrd="0" presId="urn:microsoft.com/office/officeart/2005/8/layout/hProcess9"/>
    <dgm:cxn modelId="{4E733F74-89D4-4AC0-B0DB-8C03A9028E32}" type="presParOf" srcId="{F3EF5AD9-2AC6-4AF3-804A-F6E09772C72D}" destId="{6F368CAB-5372-4046-AA9F-3071327B68E7}"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09EDEF-6013-4B00-9B77-271EE768A98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PE"/>
        </a:p>
      </dgm:t>
    </dgm:pt>
    <dgm:pt modelId="{67EFFAB5-A620-40DB-8754-82DEA1E044AD}">
      <dgm:prSet custT="1"/>
      <dgm:spPr>
        <a:solidFill>
          <a:schemeClr val="bg1">
            <a:lumMod val="65000"/>
          </a:schemeClr>
        </a:solidFill>
      </dgm:spPr>
      <dgm:t>
        <a:bodyPr/>
        <a:lstStyle/>
        <a:p>
          <a:pPr rtl="0"/>
          <a:r>
            <a:rPr lang="es-ES" sz="2000" b="1" dirty="0">
              <a:solidFill>
                <a:schemeClr val="bg1"/>
              </a:solidFill>
            </a:rPr>
            <a:t>Infracciones Subsanables</a:t>
          </a:r>
          <a:endParaRPr lang="es-PE" sz="2000" b="1" dirty="0">
            <a:solidFill>
              <a:schemeClr val="bg1"/>
            </a:solidFill>
          </a:endParaRPr>
        </a:p>
      </dgm:t>
    </dgm:pt>
    <dgm:pt modelId="{7C14022B-FBE3-4A1D-A362-0368A07079D2}" type="parTrans" cxnId="{F12B2B06-EE30-49C5-9609-27234153BA63}">
      <dgm:prSet/>
      <dgm:spPr/>
      <dgm:t>
        <a:bodyPr/>
        <a:lstStyle/>
        <a:p>
          <a:endParaRPr lang="es-PE" sz="2000"/>
        </a:p>
      </dgm:t>
    </dgm:pt>
    <dgm:pt modelId="{7B3EE82A-3028-4857-9B0D-05CCEF23686B}" type="sibTrans" cxnId="{F12B2B06-EE30-49C5-9609-27234153BA63}">
      <dgm:prSet/>
      <dgm:spPr/>
      <dgm:t>
        <a:bodyPr/>
        <a:lstStyle/>
        <a:p>
          <a:endParaRPr lang="es-PE" sz="2000"/>
        </a:p>
      </dgm:t>
    </dgm:pt>
    <dgm:pt modelId="{901F99D1-A1A2-410D-934D-D5AABE926195}">
      <dgm:prSet custT="1"/>
      <dgm:spPr>
        <a:solidFill>
          <a:schemeClr val="bg1">
            <a:lumMod val="95000"/>
            <a:alpha val="90000"/>
          </a:schemeClr>
        </a:solidFill>
        <a:ln>
          <a:noFill/>
        </a:ln>
      </dgm:spPr>
      <dgm:t>
        <a:bodyPr/>
        <a:lstStyle/>
        <a:p>
          <a:pPr algn="just" rtl="0"/>
          <a:r>
            <a:rPr lang="es-ES" sz="1600" dirty="0">
              <a:solidFill>
                <a:schemeClr val="tx1"/>
              </a:solidFill>
            </a:rPr>
            <a:t>Cuando los efectos de la afectación del derecho o del incumplimiento de la obligación </a:t>
          </a:r>
          <a:r>
            <a:rPr lang="es-ES" sz="1600" b="1" u="sng" dirty="0">
              <a:solidFill>
                <a:schemeClr val="tx1"/>
              </a:solidFill>
            </a:rPr>
            <a:t>pueden</a:t>
          </a:r>
          <a:r>
            <a:rPr lang="es-ES" sz="1600" dirty="0">
              <a:solidFill>
                <a:schemeClr val="tx1"/>
              </a:solidFill>
            </a:rPr>
            <a:t> ser revertidos.</a:t>
          </a:r>
          <a:endParaRPr lang="es-PE" sz="1600" dirty="0">
            <a:solidFill>
              <a:schemeClr val="tx1"/>
            </a:solidFill>
          </a:endParaRPr>
        </a:p>
      </dgm:t>
    </dgm:pt>
    <dgm:pt modelId="{B1D73A37-254B-44DF-88CF-9F69A3007A68}" type="parTrans" cxnId="{56532529-3518-43B8-849D-D8DCA4AB7DB7}">
      <dgm:prSet/>
      <dgm:spPr/>
      <dgm:t>
        <a:bodyPr/>
        <a:lstStyle/>
        <a:p>
          <a:endParaRPr lang="es-PE" sz="2000"/>
        </a:p>
      </dgm:t>
    </dgm:pt>
    <dgm:pt modelId="{9DB93891-E3E1-4D91-9ADD-5285CBD6C322}" type="sibTrans" cxnId="{56532529-3518-43B8-849D-D8DCA4AB7DB7}">
      <dgm:prSet/>
      <dgm:spPr/>
      <dgm:t>
        <a:bodyPr/>
        <a:lstStyle/>
        <a:p>
          <a:endParaRPr lang="es-PE" sz="2000"/>
        </a:p>
      </dgm:t>
    </dgm:pt>
    <dgm:pt modelId="{60995B4E-3424-4628-A3D4-4A39EC114F53}">
      <dgm:prSet custT="1"/>
      <dgm:spPr>
        <a:solidFill>
          <a:schemeClr val="bg1">
            <a:lumMod val="50000"/>
          </a:schemeClr>
        </a:solidFill>
      </dgm:spPr>
      <dgm:t>
        <a:bodyPr/>
        <a:lstStyle/>
        <a:p>
          <a:pPr rtl="0"/>
          <a:r>
            <a:rPr lang="es-ES" sz="2000" b="1" dirty="0">
              <a:solidFill>
                <a:schemeClr val="bg1"/>
              </a:solidFill>
            </a:rPr>
            <a:t>Infracciones Insubsanables</a:t>
          </a:r>
          <a:endParaRPr lang="es-PE" sz="2000" b="1" dirty="0">
            <a:solidFill>
              <a:schemeClr val="bg1"/>
            </a:solidFill>
          </a:endParaRPr>
        </a:p>
      </dgm:t>
    </dgm:pt>
    <dgm:pt modelId="{B757C20C-6CFB-4BEE-9542-02E39850619E}" type="parTrans" cxnId="{7D43849C-A15D-4A5F-9981-570B3B915ABB}">
      <dgm:prSet/>
      <dgm:spPr/>
      <dgm:t>
        <a:bodyPr/>
        <a:lstStyle/>
        <a:p>
          <a:endParaRPr lang="es-PE" sz="2000"/>
        </a:p>
      </dgm:t>
    </dgm:pt>
    <dgm:pt modelId="{479D3F11-BA71-4A68-B204-30B38E19B7C7}" type="sibTrans" cxnId="{7D43849C-A15D-4A5F-9981-570B3B915ABB}">
      <dgm:prSet/>
      <dgm:spPr/>
      <dgm:t>
        <a:bodyPr/>
        <a:lstStyle/>
        <a:p>
          <a:endParaRPr lang="es-PE" sz="2000"/>
        </a:p>
      </dgm:t>
    </dgm:pt>
    <dgm:pt modelId="{37FA02D5-8F8B-4DD2-8D01-45607A354470}">
      <dgm:prSet custT="1"/>
      <dgm:spPr>
        <a:solidFill>
          <a:schemeClr val="bg1">
            <a:lumMod val="95000"/>
            <a:alpha val="90000"/>
          </a:schemeClr>
        </a:solidFill>
        <a:ln>
          <a:noFill/>
        </a:ln>
      </dgm:spPr>
      <dgm:t>
        <a:bodyPr/>
        <a:lstStyle/>
        <a:p>
          <a:pPr algn="just" rtl="0"/>
          <a:r>
            <a:rPr lang="es-ES" sz="1600" dirty="0">
              <a:solidFill>
                <a:schemeClr val="tx1"/>
              </a:solidFill>
            </a:rPr>
            <a:t>Cuando los efectos de la afectación del derecho o del incumplimiento de la obligación </a:t>
          </a:r>
          <a:r>
            <a:rPr lang="es-ES" sz="1600" b="1" u="sng" dirty="0">
              <a:solidFill>
                <a:schemeClr val="tx1"/>
              </a:solidFill>
            </a:rPr>
            <a:t>no pueden </a:t>
          </a:r>
          <a:r>
            <a:rPr lang="es-ES" sz="1600" dirty="0">
              <a:solidFill>
                <a:schemeClr val="tx1"/>
              </a:solidFill>
            </a:rPr>
            <a:t>ser revertidos.</a:t>
          </a:r>
          <a:endParaRPr lang="es-PE" sz="1600" dirty="0">
            <a:solidFill>
              <a:schemeClr val="tx1"/>
            </a:solidFill>
          </a:endParaRPr>
        </a:p>
      </dgm:t>
    </dgm:pt>
    <dgm:pt modelId="{92807BB9-C348-4C48-AC12-133B1390E8CE}" type="parTrans" cxnId="{5DC41B87-DAB8-43A4-865F-4A48B5BF1051}">
      <dgm:prSet/>
      <dgm:spPr/>
      <dgm:t>
        <a:bodyPr/>
        <a:lstStyle/>
        <a:p>
          <a:endParaRPr lang="es-PE" sz="2000"/>
        </a:p>
      </dgm:t>
    </dgm:pt>
    <dgm:pt modelId="{CC14A4E8-DA24-40FB-9FEA-11C11914F535}" type="sibTrans" cxnId="{5DC41B87-DAB8-43A4-865F-4A48B5BF1051}">
      <dgm:prSet/>
      <dgm:spPr/>
      <dgm:t>
        <a:bodyPr/>
        <a:lstStyle/>
        <a:p>
          <a:endParaRPr lang="es-PE" sz="2000"/>
        </a:p>
      </dgm:t>
    </dgm:pt>
    <dgm:pt modelId="{3497A5B4-6630-40DE-9CB0-B9911AB2A0A8}" type="pres">
      <dgm:prSet presAssocID="{C109EDEF-6013-4B00-9B77-271EE768A98D}" presName="Name0" presStyleCnt="0">
        <dgm:presLayoutVars>
          <dgm:dir/>
          <dgm:animLvl val="lvl"/>
          <dgm:resizeHandles val="exact"/>
        </dgm:presLayoutVars>
      </dgm:prSet>
      <dgm:spPr/>
      <dgm:t>
        <a:bodyPr/>
        <a:lstStyle/>
        <a:p>
          <a:endParaRPr lang="es-PE"/>
        </a:p>
      </dgm:t>
    </dgm:pt>
    <dgm:pt modelId="{214BB0A7-B30C-413D-AEB9-39DAACE37F94}" type="pres">
      <dgm:prSet presAssocID="{67EFFAB5-A620-40DB-8754-82DEA1E044AD}" presName="linNode" presStyleCnt="0"/>
      <dgm:spPr/>
    </dgm:pt>
    <dgm:pt modelId="{D82CA2FB-D003-4B89-983D-13DA05668184}" type="pres">
      <dgm:prSet presAssocID="{67EFFAB5-A620-40DB-8754-82DEA1E044AD}" presName="parentText" presStyleLbl="node1" presStyleIdx="0" presStyleCnt="2">
        <dgm:presLayoutVars>
          <dgm:chMax val="1"/>
          <dgm:bulletEnabled val="1"/>
        </dgm:presLayoutVars>
      </dgm:prSet>
      <dgm:spPr/>
      <dgm:t>
        <a:bodyPr/>
        <a:lstStyle/>
        <a:p>
          <a:endParaRPr lang="es-PE"/>
        </a:p>
      </dgm:t>
    </dgm:pt>
    <dgm:pt modelId="{5D40F470-A007-4541-B7B2-70F3C2994A80}" type="pres">
      <dgm:prSet presAssocID="{67EFFAB5-A620-40DB-8754-82DEA1E044AD}" presName="descendantText" presStyleLbl="alignAccFollowNode1" presStyleIdx="0" presStyleCnt="2">
        <dgm:presLayoutVars>
          <dgm:bulletEnabled val="1"/>
        </dgm:presLayoutVars>
      </dgm:prSet>
      <dgm:spPr/>
      <dgm:t>
        <a:bodyPr/>
        <a:lstStyle/>
        <a:p>
          <a:endParaRPr lang="es-PE"/>
        </a:p>
      </dgm:t>
    </dgm:pt>
    <dgm:pt modelId="{AC037DA3-663E-4C22-8E78-BFBED686BEC6}" type="pres">
      <dgm:prSet presAssocID="{7B3EE82A-3028-4857-9B0D-05CCEF23686B}" presName="sp" presStyleCnt="0"/>
      <dgm:spPr/>
    </dgm:pt>
    <dgm:pt modelId="{36DC0EFA-37BD-406B-A096-E8B22877AEEB}" type="pres">
      <dgm:prSet presAssocID="{60995B4E-3424-4628-A3D4-4A39EC114F53}" presName="linNode" presStyleCnt="0"/>
      <dgm:spPr/>
    </dgm:pt>
    <dgm:pt modelId="{0E43C3C0-D550-4F39-8969-E12DD30A4176}" type="pres">
      <dgm:prSet presAssocID="{60995B4E-3424-4628-A3D4-4A39EC114F53}" presName="parentText" presStyleLbl="node1" presStyleIdx="1" presStyleCnt="2" custLinFactNeighborY="-2500">
        <dgm:presLayoutVars>
          <dgm:chMax val="1"/>
          <dgm:bulletEnabled val="1"/>
        </dgm:presLayoutVars>
      </dgm:prSet>
      <dgm:spPr/>
      <dgm:t>
        <a:bodyPr/>
        <a:lstStyle/>
        <a:p>
          <a:endParaRPr lang="es-PE"/>
        </a:p>
      </dgm:t>
    </dgm:pt>
    <dgm:pt modelId="{C4AA8FD0-4CAE-4832-94BB-9AB91DC074ED}" type="pres">
      <dgm:prSet presAssocID="{60995B4E-3424-4628-A3D4-4A39EC114F53}" presName="descendantText" presStyleLbl="alignAccFollowNode1" presStyleIdx="1" presStyleCnt="2">
        <dgm:presLayoutVars>
          <dgm:bulletEnabled val="1"/>
        </dgm:presLayoutVars>
      </dgm:prSet>
      <dgm:spPr/>
      <dgm:t>
        <a:bodyPr/>
        <a:lstStyle/>
        <a:p>
          <a:endParaRPr lang="es-PE"/>
        </a:p>
      </dgm:t>
    </dgm:pt>
  </dgm:ptLst>
  <dgm:cxnLst>
    <dgm:cxn modelId="{28B85C1B-EB09-4C5E-B167-5AD0B7E5A9C7}" type="presOf" srcId="{60995B4E-3424-4628-A3D4-4A39EC114F53}" destId="{0E43C3C0-D550-4F39-8969-E12DD30A4176}" srcOrd="0" destOrd="0" presId="urn:microsoft.com/office/officeart/2005/8/layout/vList5"/>
    <dgm:cxn modelId="{C7339D75-8171-457F-B1C6-2078FBF49820}" type="presOf" srcId="{37FA02D5-8F8B-4DD2-8D01-45607A354470}" destId="{C4AA8FD0-4CAE-4832-94BB-9AB91DC074ED}" srcOrd="0" destOrd="0" presId="urn:microsoft.com/office/officeart/2005/8/layout/vList5"/>
    <dgm:cxn modelId="{F12B2B06-EE30-49C5-9609-27234153BA63}" srcId="{C109EDEF-6013-4B00-9B77-271EE768A98D}" destId="{67EFFAB5-A620-40DB-8754-82DEA1E044AD}" srcOrd="0" destOrd="0" parTransId="{7C14022B-FBE3-4A1D-A362-0368A07079D2}" sibTransId="{7B3EE82A-3028-4857-9B0D-05CCEF23686B}"/>
    <dgm:cxn modelId="{7D43849C-A15D-4A5F-9981-570B3B915ABB}" srcId="{C109EDEF-6013-4B00-9B77-271EE768A98D}" destId="{60995B4E-3424-4628-A3D4-4A39EC114F53}" srcOrd="1" destOrd="0" parTransId="{B757C20C-6CFB-4BEE-9542-02E39850619E}" sibTransId="{479D3F11-BA71-4A68-B204-30B38E19B7C7}"/>
    <dgm:cxn modelId="{19945F7B-3869-4F92-B273-800C3868D286}" type="presOf" srcId="{901F99D1-A1A2-410D-934D-D5AABE926195}" destId="{5D40F470-A007-4541-B7B2-70F3C2994A80}" srcOrd="0" destOrd="0" presId="urn:microsoft.com/office/officeart/2005/8/layout/vList5"/>
    <dgm:cxn modelId="{5DC41B87-DAB8-43A4-865F-4A48B5BF1051}" srcId="{60995B4E-3424-4628-A3D4-4A39EC114F53}" destId="{37FA02D5-8F8B-4DD2-8D01-45607A354470}" srcOrd="0" destOrd="0" parTransId="{92807BB9-C348-4C48-AC12-133B1390E8CE}" sibTransId="{CC14A4E8-DA24-40FB-9FEA-11C11914F535}"/>
    <dgm:cxn modelId="{8F842800-ECFD-48F3-8FC5-D422394C0ED4}" type="presOf" srcId="{67EFFAB5-A620-40DB-8754-82DEA1E044AD}" destId="{D82CA2FB-D003-4B89-983D-13DA05668184}" srcOrd="0" destOrd="0" presId="urn:microsoft.com/office/officeart/2005/8/layout/vList5"/>
    <dgm:cxn modelId="{BE574D1D-0F17-46D9-9F60-191F2FDADFBD}" type="presOf" srcId="{C109EDEF-6013-4B00-9B77-271EE768A98D}" destId="{3497A5B4-6630-40DE-9CB0-B9911AB2A0A8}" srcOrd="0" destOrd="0" presId="urn:microsoft.com/office/officeart/2005/8/layout/vList5"/>
    <dgm:cxn modelId="{56532529-3518-43B8-849D-D8DCA4AB7DB7}" srcId="{67EFFAB5-A620-40DB-8754-82DEA1E044AD}" destId="{901F99D1-A1A2-410D-934D-D5AABE926195}" srcOrd="0" destOrd="0" parTransId="{B1D73A37-254B-44DF-88CF-9F69A3007A68}" sibTransId="{9DB93891-E3E1-4D91-9ADD-5285CBD6C322}"/>
    <dgm:cxn modelId="{0F01A218-18A6-4CCD-9EC1-559974E33A42}" type="presParOf" srcId="{3497A5B4-6630-40DE-9CB0-B9911AB2A0A8}" destId="{214BB0A7-B30C-413D-AEB9-39DAACE37F94}" srcOrd="0" destOrd="0" presId="urn:microsoft.com/office/officeart/2005/8/layout/vList5"/>
    <dgm:cxn modelId="{368B3B82-2A7E-4D4E-9277-5A6648F6A947}" type="presParOf" srcId="{214BB0A7-B30C-413D-AEB9-39DAACE37F94}" destId="{D82CA2FB-D003-4B89-983D-13DA05668184}" srcOrd="0" destOrd="0" presId="urn:microsoft.com/office/officeart/2005/8/layout/vList5"/>
    <dgm:cxn modelId="{40396FBB-14DB-4E0D-9CC3-CD63828A7C35}" type="presParOf" srcId="{214BB0A7-B30C-413D-AEB9-39DAACE37F94}" destId="{5D40F470-A007-4541-B7B2-70F3C2994A80}" srcOrd="1" destOrd="0" presId="urn:microsoft.com/office/officeart/2005/8/layout/vList5"/>
    <dgm:cxn modelId="{CB41FF73-51EB-4752-AF68-7B258CDF38D8}" type="presParOf" srcId="{3497A5B4-6630-40DE-9CB0-B9911AB2A0A8}" destId="{AC037DA3-663E-4C22-8E78-BFBED686BEC6}" srcOrd="1" destOrd="0" presId="urn:microsoft.com/office/officeart/2005/8/layout/vList5"/>
    <dgm:cxn modelId="{C4945EA9-B6FB-4B24-8351-D4F0273A646D}" type="presParOf" srcId="{3497A5B4-6630-40DE-9CB0-B9911AB2A0A8}" destId="{36DC0EFA-37BD-406B-A096-E8B22877AEEB}" srcOrd="2" destOrd="0" presId="urn:microsoft.com/office/officeart/2005/8/layout/vList5"/>
    <dgm:cxn modelId="{4E42758A-5B56-4399-9957-E5D63BA5876F}" type="presParOf" srcId="{36DC0EFA-37BD-406B-A096-E8B22877AEEB}" destId="{0E43C3C0-D550-4F39-8969-E12DD30A4176}" srcOrd="0" destOrd="0" presId="urn:microsoft.com/office/officeart/2005/8/layout/vList5"/>
    <dgm:cxn modelId="{0540391B-111E-44D8-8171-18663701B95C}" type="presParOf" srcId="{36DC0EFA-37BD-406B-A096-E8B22877AEEB}" destId="{C4AA8FD0-4CAE-4832-94BB-9AB91DC074E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590A3-F1F1-4BE2-9E1C-39E78C388D1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PE"/>
        </a:p>
      </dgm:t>
    </dgm:pt>
    <dgm:pt modelId="{4D547F67-C391-40EC-9023-175C0E307B34}">
      <dgm:prSet custT="1"/>
      <dgm:spPr>
        <a:solidFill>
          <a:schemeClr val="accent5">
            <a:lumMod val="50000"/>
          </a:schemeClr>
        </a:solidFill>
      </dgm:spPr>
      <dgm:t>
        <a:bodyPr/>
        <a:lstStyle/>
        <a:p>
          <a:pPr rtl="0"/>
          <a:r>
            <a:rPr lang="es-PE" sz="2000" b="1" dirty="0">
              <a:solidFill>
                <a:schemeClr val="bg1"/>
              </a:solidFill>
            </a:rPr>
            <a:t>Son insubsanables</a:t>
          </a:r>
        </a:p>
      </dgm:t>
    </dgm:pt>
    <dgm:pt modelId="{C43495E2-37DC-48AF-A42E-04C19C993E4A}" type="parTrans" cxnId="{4C14615E-A06D-4C16-B7F3-A105BB9291FE}">
      <dgm:prSet/>
      <dgm:spPr/>
      <dgm:t>
        <a:bodyPr/>
        <a:lstStyle/>
        <a:p>
          <a:endParaRPr lang="es-PE"/>
        </a:p>
      </dgm:t>
    </dgm:pt>
    <dgm:pt modelId="{7FAC243B-A57A-463D-893F-BFF05DFBE8D7}" type="sibTrans" cxnId="{4C14615E-A06D-4C16-B7F3-A105BB9291FE}">
      <dgm:prSet/>
      <dgm:spPr/>
      <dgm:t>
        <a:bodyPr/>
        <a:lstStyle/>
        <a:p>
          <a:endParaRPr lang="es-PE"/>
        </a:p>
      </dgm:t>
    </dgm:pt>
    <dgm:pt modelId="{5647AB0C-BE63-4AAA-A108-F4D2313856AC}">
      <dgm:prSet custT="1"/>
      <dgm:spPr>
        <a:solidFill>
          <a:schemeClr val="bg1">
            <a:lumMod val="95000"/>
            <a:alpha val="90000"/>
          </a:schemeClr>
        </a:solidFill>
        <a:ln>
          <a:noFill/>
        </a:ln>
      </dgm:spPr>
      <dgm:t>
        <a:bodyPr/>
        <a:lstStyle/>
        <a:p>
          <a:pPr rtl="0"/>
          <a:r>
            <a:rPr lang="es-PE" sz="1400" b="1" dirty="0">
              <a:solidFill>
                <a:schemeClr val="tx1">
                  <a:lumMod val="65000"/>
                  <a:lumOff val="35000"/>
                </a:schemeClr>
              </a:solidFill>
            </a:rPr>
            <a:t>Numeral 25.7 </a:t>
          </a:r>
          <a:r>
            <a:rPr lang="es-PE" sz="1400" dirty="0">
              <a:solidFill>
                <a:schemeClr val="tx1">
                  <a:lumMod val="65000"/>
                  <a:lumOff val="35000"/>
                </a:schemeClr>
              </a:solidFill>
            </a:rPr>
            <a:t>(Disposiciones sobre trabajo de niños, niñas y adolescentes)</a:t>
          </a:r>
        </a:p>
      </dgm:t>
    </dgm:pt>
    <dgm:pt modelId="{656DA7B3-DCC4-426A-969C-9D9E9CE814DD}" type="parTrans" cxnId="{74E7494B-6D87-47ED-AAFB-A608D79DF01E}">
      <dgm:prSet/>
      <dgm:spPr/>
      <dgm:t>
        <a:bodyPr/>
        <a:lstStyle/>
        <a:p>
          <a:endParaRPr lang="es-PE"/>
        </a:p>
      </dgm:t>
    </dgm:pt>
    <dgm:pt modelId="{6C0E0F59-4083-4271-86E2-34E9F0E81495}" type="sibTrans" cxnId="{74E7494B-6D87-47ED-AAFB-A608D79DF01E}">
      <dgm:prSet/>
      <dgm:spPr/>
      <dgm:t>
        <a:bodyPr/>
        <a:lstStyle/>
        <a:p>
          <a:endParaRPr lang="es-PE"/>
        </a:p>
      </dgm:t>
    </dgm:pt>
    <dgm:pt modelId="{25751899-BA42-4759-915C-A1F943F20C60}">
      <dgm:prSet custT="1"/>
      <dgm:spPr>
        <a:solidFill>
          <a:schemeClr val="bg1">
            <a:lumMod val="95000"/>
            <a:alpha val="90000"/>
          </a:schemeClr>
        </a:solidFill>
        <a:ln>
          <a:noFill/>
        </a:ln>
      </dgm:spPr>
      <dgm:t>
        <a:bodyPr/>
        <a:lstStyle/>
        <a:p>
          <a:pPr rtl="0"/>
          <a:r>
            <a:rPr lang="es-PE" sz="1400" b="1" dirty="0">
              <a:solidFill>
                <a:schemeClr val="tx1">
                  <a:lumMod val="65000"/>
                  <a:lumOff val="35000"/>
                </a:schemeClr>
              </a:solidFill>
            </a:rPr>
            <a:t>Numeral 25.18 </a:t>
          </a:r>
          <a:r>
            <a:rPr lang="es-PE" sz="1400" dirty="0">
              <a:solidFill>
                <a:schemeClr val="tx1">
                  <a:lumMod val="65000"/>
                  <a:lumOff val="35000"/>
                </a:schemeClr>
              </a:solidFill>
            </a:rPr>
            <a:t>(Disposiciones sobre trabajo forzoso y trata de personas) </a:t>
          </a:r>
        </a:p>
      </dgm:t>
    </dgm:pt>
    <dgm:pt modelId="{7B168B39-367E-4707-A427-E8677F233720}" type="parTrans" cxnId="{517ED79E-A409-442A-A746-6D6B570377C7}">
      <dgm:prSet/>
      <dgm:spPr/>
      <dgm:t>
        <a:bodyPr/>
        <a:lstStyle/>
        <a:p>
          <a:endParaRPr lang="es-PE"/>
        </a:p>
      </dgm:t>
    </dgm:pt>
    <dgm:pt modelId="{BD8C171E-94F1-4AC7-B40F-03E06FC77B6A}" type="sibTrans" cxnId="{517ED79E-A409-442A-A746-6D6B570377C7}">
      <dgm:prSet/>
      <dgm:spPr/>
      <dgm:t>
        <a:bodyPr/>
        <a:lstStyle/>
        <a:p>
          <a:endParaRPr lang="es-PE"/>
        </a:p>
      </dgm:t>
    </dgm:pt>
    <dgm:pt modelId="{92877932-7CE6-4E86-98E2-FE79F512E6AB}" type="pres">
      <dgm:prSet presAssocID="{3F4590A3-F1F1-4BE2-9E1C-39E78C388D14}" presName="Name0" presStyleCnt="0">
        <dgm:presLayoutVars>
          <dgm:chPref val="3"/>
          <dgm:dir/>
          <dgm:animLvl val="lvl"/>
          <dgm:resizeHandles/>
        </dgm:presLayoutVars>
      </dgm:prSet>
      <dgm:spPr/>
      <dgm:t>
        <a:bodyPr/>
        <a:lstStyle/>
        <a:p>
          <a:endParaRPr lang="es-PE"/>
        </a:p>
      </dgm:t>
    </dgm:pt>
    <dgm:pt modelId="{EDAAE632-881A-4518-AE8C-ED5633A82C40}" type="pres">
      <dgm:prSet presAssocID="{4D547F67-C391-40EC-9023-175C0E307B34}" presName="horFlow" presStyleCnt="0"/>
      <dgm:spPr/>
    </dgm:pt>
    <dgm:pt modelId="{0DFE7176-A1E3-469A-81AB-008EF7DF21BB}" type="pres">
      <dgm:prSet presAssocID="{4D547F67-C391-40EC-9023-175C0E307B34}" presName="bigChev" presStyleLbl="node1" presStyleIdx="0" presStyleCnt="1" custScaleX="128399"/>
      <dgm:spPr/>
      <dgm:t>
        <a:bodyPr/>
        <a:lstStyle/>
        <a:p>
          <a:endParaRPr lang="es-PE"/>
        </a:p>
      </dgm:t>
    </dgm:pt>
    <dgm:pt modelId="{FF8B3F9D-8C87-4019-A71C-CFEB10B33D98}" type="pres">
      <dgm:prSet presAssocID="{656DA7B3-DCC4-426A-969C-9D9E9CE814DD}" presName="parTrans" presStyleCnt="0"/>
      <dgm:spPr/>
    </dgm:pt>
    <dgm:pt modelId="{546DD843-3A44-404B-9049-C7C40D15374F}" type="pres">
      <dgm:prSet presAssocID="{5647AB0C-BE63-4AAA-A108-F4D2313856AC}" presName="node" presStyleLbl="alignAccFollowNode1" presStyleIdx="0" presStyleCnt="2" custScaleX="161096">
        <dgm:presLayoutVars>
          <dgm:bulletEnabled val="1"/>
        </dgm:presLayoutVars>
      </dgm:prSet>
      <dgm:spPr/>
      <dgm:t>
        <a:bodyPr/>
        <a:lstStyle/>
        <a:p>
          <a:endParaRPr lang="es-PE"/>
        </a:p>
      </dgm:t>
    </dgm:pt>
    <dgm:pt modelId="{1DE5CBD0-AF2D-411D-A9AA-058A63076E52}" type="pres">
      <dgm:prSet presAssocID="{6C0E0F59-4083-4271-86E2-34E9F0E81495}" presName="sibTrans" presStyleCnt="0"/>
      <dgm:spPr/>
    </dgm:pt>
    <dgm:pt modelId="{483F48E2-EC48-4A61-A1DD-67C8CA1D37FE}" type="pres">
      <dgm:prSet presAssocID="{25751899-BA42-4759-915C-A1F943F20C60}" presName="node" presStyleLbl="alignAccFollowNode1" presStyleIdx="1" presStyleCnt="2" custScaleX="165234">
        <dgm:presLayoutVars>
          <dgm:bulletEnabled val="1"/>
        </dgm:presLayoutVars>
      </dgm:prSet>
      <dgm:spPr/>
      <dgm:t>
        <a:bodyPr/>
        <a:lstStyle/>
        <a:p>
          <a:endParaRPr lang="es-PE"/>
        </a:p>
      </dgm:t>
    </dgm:pt>
  </dgm:ptLst>
  <dgm:cxnLst>
    <dgm:cxn modelId="{74E7494B-6D87-47ED-AAFB-A608D79DF01E}" srcId="{4D547F67-C391-40EC-9023-175C0E307B34}" destId="{5647AB0C-BE63-4AAA-A108-F4D2313856AC}" srcOrd="0" destOrd="0" parTransId="{656DA7B3-DCC4-426A-969C-9D9E9CE814DD}" sibTransId="{6C0E0F59-4083-4271-86E2-34E9F0E81495}"/>
    <dgm:cxn modelId="{4C14615E-A06D-4C16-B7F3-A105BB9291FE}" srcId="{3F4590A3-F1F1-4BE2-9E1C-39E78C388D14}" destId="{4D547F67-C391-40EC-9023-175C0E307B34}" srcOrd="0" destOrd="0" parTransId="{C43495E2-37DC-48AF-A42E-04C19C993E4A}" sibTransId="{7FAC243B-A57A-463D-893F-BFF05DFBE8D7}"/>
    <dgm:cxn modelId="{23F0CCA2-27F2-44DB-A0DC-B29BD726042B}" type="presOf" srcId="{3F4590A3-F1F1-4BE2-9E1C-39E78C388D14}" destId="{92877932-7CE6-4E86-98E2-FE79F512E6AB}" srcOrd="0" destOrd="0" presId="urn:microsoft.com/office/officeart/2005/8/layout/lProcess3"/>
    <dgm:cxn modelId="{4C5BD93F-779D-455F-A22A-D59CFF4AEB53}" type="presOf" srcId="{25751899-BA42-4759-915C-A1F943F20C60}" destId="{483F48E2-EC48-4A61-A1DD-67C8CA1D37FE}" srcOrd="0" destOrd="0" presId="urn:microsoft.com/office/officeart/2005/8/layout/lProcess3"/>
    <dgm:cxn modelId="{60F5F753-64AB-46D8-81A3-A40410E559C4}" type="presOf" srcId="{5647AB0C-BE63-4AAA-A108-F4D2313856AC}" destId="{546DD843-3A44-404B-9049-C7C40D15374F}" srcOrd="0" destOrd="0" presId="urn:microsoft.com/office/officeart/2005/8/layout/lProcess3"/>
    <dgm:cxn modelId="{517ED79E-A409-442A-A746-6D6B570377C7}" srcId="{4D547F67-C391-40EC-9023-175C0E307B34}" destId="{25751899-BA42-4759-915C-A1F943F20C60}" srcOrd="1" destOrd="0" parTransId="{7B168B39-367E-4707-A427-E8677F233720}" sibTransId="{BD8C171E-94F1-4AC7-B40F-03E06FC77B6A}"/>
    <dgm:cxn modelId="{AD66B7D2-B4A3-40F1-BB12-54B82A0D297E}" type="presOf" srcId="{4D547F67-C391-40EC-9023-175C0E307B34}" destId="{0DFE7176-A1E3-469A-81AB-008EF7DF21BB}" srcOrd="0" destOrd="0" presId="urn:microsoft.com/office/officeart/2005/8/layout/lProcess3"/>
    <dgm:cxn modelId="{504617A7-252D-42C0-B17D-DC2EED9276E5}" type="presParOf" srcId="{92877932-7CE6-4E86-98E2-FE79F512E6AB}" destId="{EDAAE632-881A-4518-AE8C-ED5633A82C40}" srcOrd="0" destOrd="0" presId="urn:microsoft.com/office/officeart/2005/8/layout/lProcess3"/>
    <dgm:cxn modelId="{613D1161-050B-456E-AB45-925D7EB89093}" type="presParOf" srcId="{EDAAE632-881A-4518-AE8C-ED5633A82C40}" destId="{0DFE7176-A1E3-469A-81AB-008EF7DF21BB}" srcOrd="0" destOrd="0" presId="urn:microsoft.com/office/officeart/2005/8/layout/lProcess3"/>
    <dgm:cxn modelId="{F9014436-775D-404E-AD41-BE99DF244870}" type="presParOf" srcId="{EDAAE632-881A-4518-AE8C-ED5633A82C40}" destId="{FF8B3F9D-8C87-4019-A71C-CFEB10B33D98}" srcOrd="1" destOrd="0" presId="urn:microsoft.com/office/officeart/2005/8/layout/lProcess3"/>
    <dgm:cxn modelId="{A3BD9BE9-0E66-4B6C-8493-7046CC318B6A}" type="presParOf" srcId="{EDAAE632-881A-4518-AE8C-ED5633A82C40}" destId="{546DD843-3A44-404B-9049-C7C40D15374F}" srcOrd="2" destOrd="0" presId="urn:microsoft.com/office/officeart/2005/8/layout/lProcess3"/>
    <dgm:cxn modelId="{ED3FED8B-A465-411D-82DC-59CB0319D6A7}" type="presParOf" srcId="{EDAAE632-881A-4518-AE8C-ED5633A82C40}" destId="{1DE5CBD0-AF2D-411D-A9AA-058A63076E52}" srcOrd="3" destOrd="0" presId="urn:microsoft.com/office/officeart/2005/8/layout/lProcess3"/>
    <dgm:cxn modelId="{A4ED852A-F795-4CB1-AF2A-CA5DFD370A8A}" type="presParOf" srcId="{EDAAE632-881A-4518-AE8C-ED5633A82C40}" destId="{483F48E2-EC48-4A61-A1DD-67C8CA1D37FE}" srcOrd="4"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4590A3-F1F1-4BE2-9E1C-39E78C388D1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PE"/>
        </a:p>
      </dgm:t>
    </dgm:pt>
    <dgm:pt modelId="{2311039F-C5C2-437B-9B99-92017BC73ED2}">
      <dgm:prSet custT="1"/>
      <dgm:spPr>
        <a:solidFill>
          <a:schemeClr val="accent4">
            <a:lumMod val="75000"/>
          </a:schemeClr>
        </a:solidFill>
      </dgm:spPr>
      <dgm:t>
        <a:bodyPr/>
        <a:lstStyle/>
        <a:p>
          <a:pPr rtl="0"/>
          <a:r>
            <a:rPr lang="es-PE" sz="2000" b="1" dirty="0">
              <a:solidFill>
                <a:schemeClr val="bg1"/>
              </a:solidFill>
            </a:rPr>
            <a:t>Multas previstas</a:t>
          </a:r>
        </a:p>
      </dgm:t>
    </dgm:pt>
    <dgm:pt modelId="{487EDC85-0105-4DB7-AC51-4FA90B8DAF2B}" type="parTrans" cxnId="{2460083B-3B55-4787-94FD-24FB10275021}">
      <dgm:prSet/>
      <dgm:spPr/>
      <dgm:t>
        <a:bodyPr/>
        <a:lstStyle/>
        <a:p>
          <a:endParaRPr lang="es-PE"/>
        </a:p>
      </dgm:t>
    </dgm:pt>
    <dgm:pt modelId="{0E705B13-A8AE-4E8A-9BBA-1903CDABC140}" type="sibTrans" cxnId="{2460083B-3B55-4787-94FD-24FB10275021}">
      <dgm:prSet/>
      <dgm:spPr/>
      <dgm:t>
        <a:bodyPr/>
        <a:lstStyle/>
        <a:p>
          <a:endParaRPr lang="es-PE"/>
        </a:p>
      </dgm:t>
    </dgm:pt>
    <dgm:pt modelId="{38076363-0C82-40BE-B241-82FB3F870317}">
      <dgm:prSet custT="1"/>
      <dgm:spPr>
        <a:solidFill>
          <a:schemeClr val="bg1">
            <a:lumMod val="95000"/>
            <a:alpha val="90000"/>
          </a:schemeClr>
        </a:solidFill>
        <a:ln>
          <a:noFill/>
        </a:ln>
      </dgm:spPr>
      <dgm:t>
        <a:bodyPr/>
        <a:lstStyle/>
        <a:p>
          <a:pPr rtl="0"/>
          <a:r>
            <a:rPr lang="es-PE" sz="1400" b="1" dirty="0">
              <a:solidFill>
                <a:schemeClr val="tx1">
                  <a:lumMod val="65000"/>
                  <a:lumOff val="35000"/>
                </a:schemeClr>
              </a:solidFill>
            </a:rPr>
            <a:t>50 UIT : </a:t>
          </a:r>
          <a:r>
            <a:rPr lang="es-PE" sz="1400" dirty="0">
              <a:solidFill>
                <a:schemeClr val="tx1">
                  <a:lumMod val="65000"/>
                  <a:lumOff val="35000"/>
                </a:schemeClr>
              </a:solidFill>
            </a:rPr>
            <a:t>Microempresa</a:t>
          </a:r>
        </a:p>
      </dgm:t>
    </dgm:pt>
    <dgm:pt modelId="{01BC2F0B-9564-4F96-A639-EE51E10CD0FD}" type="parTrans" cxnId="{4FFF28AB-CD7F-46BD-B434-CFBBE2205914}">
      <dgm:prSet/>
      <dgm:spPr/>
      <dgm:t>
        <a:bodyPr/>
        <a:lstStyle/>
        <a:p>
          <a:endParaRPr lang="es-PE"/>
        </a:p>
      </dgm:t>
    </dgm:pt>
    <dgm:pt modelId="{F086AF07-CAAF-4B14-8F9C-752BCAC80ED5}" type="sibTrans" cxnId="{4FFF28AB-CD7F-46BD-B434-CFBBE2205914}">
      <dgm:prSet/>
      <dgm:spPr/>
      <dgm:t>
        <a:bodyPr/>
        <a:lstStyle/>
        <a:p>
          <a:endParaRPr lang="es-PE"/>
        </a:p>
      </dgm:t>
    </dgm:pt>
    <dgm:pt modelId="{30849CAF-A2DC-44C2-BA35-0AE120146477}">
      <dgm:prSet custT="1"/>
      <dgm:spPr>
        <a:solidFill>
          <a:schemeClr val="bg1">
            <a:lumMod val="95000"/>
            <a:alpha val="90000"/>
          </a:schemeClr>
        </a:solidFill>
        <a:ln>
          <a:noFill/>
        </a:ln>
      </dgm:spPr>
      <dgm:t>
        <a:bodyPr/>
        <a:lstStyle/>
        <a:p>
          <a:pPr rtl="0"/>
          <a:r>
            <a:rPr lang="es-PE" sz="1400" b="1" dirty="0">
              <a:solidFill>
                <a:schemeClr val="tx1">
                  <a:lumMod val="65000"/>
                  <a:lumOff val="35000"/>
                </a:schemeClr>
              </a:solidFill>
            </a:rPr>
            <a:t>100 UIT: </a:t>
          </a:r>
          <a:r>
            <a:rPr lang="es-PE" sz="1400" dirty="0">
              <a:solidFill>
                <a:schemeClr val="tx1">
                  <a:lumMod val="65000"/>
                  <a:lumOff val="35000"/>
                </a:schemeClr>
              </a:solidFill>
            </a:rPr>
            <a:t>Pequeña empresa</a:t>
          </a:r>
        </a:p>
      </dgm:t>
    </dgm:pt>
    <dgm:pt modelId="{952BA342-1ACB-4037-B556-11EA75AE5DE9}" type="parTrans" cxnId="{9392541A-4C83-4181-866F-75B2AA8FAC8D}">
      <dgm:prSet/>
      <dgm:spPr/>
      <dgm:t>
        <a:bodyPr/>
        <a:lstStyle/>
        <a:p>
          <a:endParaRPr lang="es-PE"/>
        </a:p>
      </dgm:t>
    </dgm:pt>
    <dgm:pt modelId="{AE2540E9-F30D-49D8-8BD7-5991FC259223}" type="sibTrans" cxnId="{9392541A-4C83-4181-866F-75B2AA8FAC8D}">
      <dgm:prSet/>
      <dgm:spPr/>
      <dgm:t>
        <a:bodyPr/>
        <a:lstStyle/>
        <a:p>
          <a:endParaRPr lang="es-PE"/>
        </a:p>
      </dgm:t>
    </dgm:pt>
    <dgm:pt modelId="{A48E944A-5C45-4065-A76F-3E33862F365B}">
      <dgm:prSet custT="1"/>
      <dgm:spPr>
        <a:solidFill>
          <a:schemeClr val="bg1">
            <a:lumMod val="95000"/>
            <a:alpha val="90000"/>
          </a:schemeClr>
        </a:solidFill>
        <a:ln>
          <a:noFill/>
        </a:ln>
      </dgm:spPr>
      <dgm:t>
        <a:bodyPr/>
        <a:lstStyle/>
        <a:p>
          <a:pPr rtl="0"/>
          <a:r>
            <a:rPr lang="es-PE" sz="1400" b="1" dirty="0">
              <a:solidFill>
                <a:schemeClr val="tx1">
                  <a:lumMod val="65000"/>
                  <a:lumOff val="35000"/>
                </a:schemeClr>
              </a:solidFill>
            </a:rPr>
            <a:t>200 UIT: </a:t>
          </a:r>
        </a:p>
        <a:p>
          <a:pPr rtl="0"/>
          <a:r>
            <a:rPr lang="es-PE" sz="1400" dirty="0">
              <a:solidFill>
                <a:schemeClr val="tx1">
                  <a:lumMod val="65000"/>
                  <a:lumOff val="35000"/>
                </a:schemeClr>
              </a:solidFill>
            </a:rPr>
            <a:t>Otros casos</a:t>
          </a:r>
        </a:p>
      </dgm:t>
    </dgm:pt>
    <dgm:pt modelId="{B576C747-59D9-458F-8349-0CCD8A2F633E}" type="parTrans" cxnId="{AFCBC0FB-8637-4D80-B68D-1B115BAFA3EA}">
      <dgm:prSet/>
      <dgm:spPr/>
      <dgm:t>
        <a:bodyPr/>
        <a:lstStyle/>
        <a:p>
          <a:endParaRPr lang="es-PE"/>
        </a:p>
      </dgm:t>
    </dgm:pt>
    <dgm:pt modelId="{59DAA308-D17E-4296-AF2B-CC0FEC955504}" type="sibTrans" cxnId="{AFCBC0FB-8637-4D80-B68D-1B115BAFA3EA}">
      <dgm:prSet/>
      <dgm:spPr/>
      <dgm:t>
        <a:bodyPr/>
        <a:lstStyle/>
        <a:p>
          <a:endParaRPr lang="es-PE"/>
        </a:p>
      </dgm:t>
    </dgm:pt>
    <dgm:pt modelId="{92877932-7CE6-4E86-98E2-FE79F512E6AB}" type="pres">
      <dgm:prSet presAssocID="{3F4590A3-F1F1-4BE2-9E1C-39E78C388D14}" presName="Name0" presStyleCnt="0">
        <dgm:presLayoutVars>
          <dgm:chPref val="3"/>
          <dgm:dir/>
          <dgm:animLvl val="lvl"/>
          <dgm:resizeHandles/>
        </dgm:presLayoutVars>
      </dgm:prSet>
      <dgm:spPr/>
      <dgm:t>
        <a:bodyPr/>
        <a:lstStyle/>
        <a:p>
          <a:endParaRPr lang="es-PE"/>
        </a:p>
      </dgm:t>
    </dgm:pt>
    <dgm:pt modelId="{A90DDB49-6899-44A3-9403-37849648B245}" type="pres">
      <dgm:prSet presAssocID="{2311039F-C5C2-437B-9B99-92017BC73ED2}" presName="horFlow" presStyleCnt="0"/>
      <dgm:spPr/>
    </dgm:pt>
    <dgm:pt modelId="{7A825221-49F0-4CF2-9B6B-C38233CA70B3}" type="pres">
      <dgm:prSet presAssocID="{2311039F-C5C2-437B-9B99-92017BC73ED2}" presName="bigChev" presStyleLbl="node1" presStyleIdx="0" presStyleCnt="1" custScaleX="113772"/>
      <dgm:spPr/>
      <dgm:t>
        <a:bodyPr/>
        <a:lstStyle/>
        <a:p>
          <a:endParaRPr lang="es-PE"/>
        </a:p>
      </dgm:t>
    </dgm:pt>
    <dgm:pt modelId="{D8287CBE-1B0B-4EF1-B8A4-D717FBC11C50}" type="pres">
      <dgm:prSet presAssocID="{01BC2F0B-9564-4F96-A639-EE51E10CD0FD}" presName="parTrans" presStyleCnt="0"/>
      <dgm:spPr/>
    </dgm:pt>
    <dgm:pt modelId="{914EAC59-4C57-4D37-8891-8045B01B239A}" type="pres">
      <dgm:prSet presAssocID="{38076363-0C82-40BE-B241-82FB3F870317}" presName="node" presStyleLbl="alignAccFollowNode1" presStyleIdx="0" presStyleCnt="3" custScaleX="124461">
        <dgm:presLayoutVars>
          <dgm:bulletEnabled val="1"/>
        </dgm:presLayoutVars>
      </dgm:prSet>
      <dgm:spPr/>
      <dgm:t>
        <a:bodyPr/>
        <a:lstStyle/>
        <a:p>
          <a:endParaRPr lang="es-PE"/>
        </a:p>
      </dgm:t>
    </dgm:pt>
    <dgm:pt modelId="{B251F49D-3288-4EFD-B434-FB98B07D54BF}" type="pres">
      <dgm:prSet presAssocID="{F086AF07-CAAF-4B14-8F9C-752BCAC80ED5}" presName="sibTrans" presStyleCnt="0"/>
      <dgm:spPr/>
    </dgm:pt>
    <dgm:pt modelId="{B4F3F6B8-4210-43CA-BA22-6F8391113A57}" type="pres">
      <dgm:prSet presAssocID="{30849CAF-A2DC-44C2-BA35-0AE120146477}" presName="node" presStyleLbl="alignAccFollowNode1" presStyleIdx="1" presStyleCnt="3">
        <dgm:presLayoutVars>
          <dgm:bulletEnabled val="1"/>
        </dgm:presLayoutVars>
      </dgm:prSet>
      <dgm:spPr/>
      <dgm:t>
        <a:bodyPr/>
        <a:lstStyle/>
        <a:p>
          <a:endParaRPr lang="es-PE"/>
        </a:p>
      </dgm:t>
    </dgm:pt>
    <dgm:pt modelId="{DD725365-37D4-498B-A1DF-2502F99CDC0F}" type="pres">
      <dgm:prSet presAssocID="{AE2540E9-F30D-49D8-8BD7-5991FC259223}" presName="sibTrans" presStyleCnt="0"/>
      <dgm:spPr/>
    </dgm:pt>
    <dgm:pt modelId="{184A83B2-83D1-42D1-B75C-EA0827D0843B}" type="pres">
      <dgm:prSet presAssocID="{A48E944A-5C45-4065-A76F-3E33862F365B}" presName="node" presStyleLbl="alignAccFollowNode1" presStyleIdx="2" presStyleCnt="3" custScaleX="106728">
        <dgm:presLayoutVars>
          <dgm:bulletEnabled val="1"/>
        </dgm:presLayoutVars>
      </dgm:prSet>
      <dgm:spPr/>
      <dgm:t>
        <a:bodyPr/>
        <a:lstStyle/>
        <a:p>
          <a:endParaRPr lang="es-PE"/>
        </a:p>
      </dgm:t>
    </dgm:pt>
  </dgm:ptLst>
  <dgm:cxnLst>
    <dgm:cxn modelId="{DB3738BA-BD3D-4B7C-873C-E4D5925F5D6B}" type="presOf" srcId="{38076363-0C82-40BE-B241-82FB3F870317}" destId="{914EAC59-4C57-4D37-8891-8045B01B239A}" srcOrd="0" destOrd="0" presId="urn:microsoft.com/office/officeart/2005/8/layout/lProcess3"/>
    <dgm:cxn modelId="{AFCBC0FB-8637-4D80-B68D-1B115BAFA3EA}" srcId="{2311039F-C5C2-437B-9B99-92017BC73ED2}" destId="{A48E944A-5C45-4065-A76F-3E33862F365B}" srcOrd="2" destOrd="0" parTransId="{B576C747-59D9-458F-8349-0CCD8A2F633E}" sibTransId="{59DAA308-D17E-4296-AF2B-CC0FEC955504}"/>
    <dgm:cxn modelId="{BC241335-7029-46ED-B94B-0080B5BCF33C}" type="presOf" srcId="{30849CAF-A2DC-44C2-BA35-0AE120146477}" destId="{B4F3F6B8-4210-43CA-BA22-6F8391113A57}" srcOrd="0" destOrd="0" presId="urn:microsoft.com/office/officeart/2005/8/layout/lProcess3"/>
    <dgm:cxn modelId="{2460083B-3B55-4787-94FD-24FB10275021}" srcId="{3F4590A3-F1F1-4BE2-9E1C-39E78C388D14}" destId="{2311039F-C5C2-437B-9B99-92017BC73ED2}" srcOrd="0" destOrd="0" parTransId="{487EDC85-0105-4DB7-AC51-4FA90B8DAF2B}" sibTransId="{0E705B13-A8AE-4E8A-9BBA-1903CDABC140}"/>
    <dgm:cxn modelId="{4FFF28AB-CD7F-46BD-B434-CFBBE2205914}" srcId="{2311039F-C5C2-437B-9B99-92017BC73ED2}" destId="{38076363-0C82-40BE-B241-82FB3F870317}" srcOrd="0" destOrd="0" parTransId="{01BC2F0B-9564-4F96-A639-EE51E10CD0FD}" sibTransId="{F086AF07-CAAF-4B14-8F9C-752BCAC80ED5}"/>
    <dgm:cxn modelId="{9392541A-4C83-4181-866F-75B2AA8FAC8D}" srcId="{2311039F-C5C2-437B-9B99-92017BC73ED2}" destId="{30849CAF-A2DC-44C2-BA35-0AE120146477}" srcOrd="1" destOrd="0" parTransId="{952BA342-1ACB-4037-B556-11EA75AE5DE9}" sibTransId="{AE2540E9-F30D-49D8-8BD7-5991FC259223}"/>
    <dgm:cxn modelId="{78B81C3D-EDDF-450D-9B52-B3829519BBF9}" type="presOf" srcId="{2311039F-C5C2-437B-9B99-92017BC73ED2}" destId="{7A825221-49F0-4CF2-9B6B-C38233CA70B3}" srcOrd="0" destOrd="0" presId="urn:microsoft.com/office/officeart/2005/8/layout/lProcess3"/>
    <dgm:cxn modelId="{13CD79CB-201A-4576-94E6-233BFEB695EA}" type="presOf" srcId="{A48E944A-5C45-4065-A76F-3E33862F365B}" destId="{184A83B2-83D1-42D1-B75C-EA0827D0843B}" srcOrd="0" destOrd="0" presId="urn:microsoft.com/office/officeart/2005/8/layout/lProcess3"/>
    <dgm:cxn modelId="{F4F749B8-21D9-4D77-A1D6-9407C1F36218}" type="presOf" srcId="{3F4590A3-F1F1-4BE2-9E1C-39E78C388D14}" destId="{92877932-7CE6-4E86-98E2-FE79F512E6AB}" srcOrd="0" destOrd="0" presId="urn:microsoft.com/office/officeart/2005/8/layout/lProcess3"/>
    <dgm:cxn modelId="{41478016-F5BC-494A-8E75-05FA23996B9A}" type="presParOf" srcId="{92877932-7CE6-4E86-98E2-FE79F512E6AB}" destId="{A90DDB49-6899-44A3-9403-37849648B245}" srcOrd="0" destOrd="0" presId="urn:microsoft.com/office/officeart/2005/8/layout/lProcess3"/>
    <dgm:cxn modelId="{FDC99613-E555-4F70-AABF-3FF7B0C90DBE}" type="presParOf" srcId="{A90DDB49-6899-44A3-9403-37849648B245}" destId="{7A825221-49F0-4CF2-9B6B-C38233CA70B3}" srcOrd="0" destOrd="0" presId="urn:microsoft.com/office/officeart/2005/8/layout/lProcess3"/>
    <dgm:cxn modelId="{44657DD2-243A-4F01-A4DD-D5BE04D82B5E}" type="presParOf" srcId="{A90DDB49-6899-44A3-9403-37849648B245}" destId="{D8287CBE-1B0B-4EF1-B8A4-D717FBC11C50}" srcOrd="1" destOrd="0" presId="urn:microsoft.com/office/officeart/2005/8/layout/lProcess3"/>
    <dgm:cxn modelId="{6F92241E-BAE8-48C5-8559-FDD9189FCE90}" type="presParOf" srcId="{A90DDB49-6899-44A3-9403-37849648B245}" destId="{914EAC59-4C57-4D37-8891-8045B01B239A}" srcOrd="2" destOrd="0" presId="urn:microsoft.com/office/officeart/2005/8/layout/lProcess3"/>
    <dgm:cxn modelId="{8CF1E4C1-AFB5-4408-8B5B-DB7607E9EC70}" type="presParOf" srcId="{A90DDB49-6899-44A3-9403-37849648B245}" destId="{B251F49D-3288-4EFD-B434-FB98B07D54BF}" srcOrd="3" destOrd="0" presId="urn:microsoft.com/office/officeart/2005/8/layout/lProcess3"/>
    <dgm:cxn modelId="{9F6D703C-DDC4-4A50-B3A5-71BEBB837A26}" type="presParOf" srcId="{A90DDB49-6899-44A3-9403-37849648B245}" destId="{B4F3F6B8-4210-43CA-BA22-6F8391113A57}" srcOrd="4" destOrd="0" presId="urn:microsoft.com/office/officeart/2005/8/layout/lProcess3"/>
    <dgm:cxn modelId="{ABE08DFA-1BE8-4C72-B3EE-F69BA41D3649}" type="presParOf" srcId="{A90DDB49-6899-44A3-9403-37849648B245}" destId="{DD725365-37D4-498B-A1DF-2502F99CDC0F}" srcOrd="5" destOrd="0" presId="urn:microsoft.com/office/officeart/2005/8/layout/lProcess3"/>
    <dgm:cxn modelId="{F7777DFA-9BF6-47FD-9E45-6735DCE7C6B9}" type="presParOf" srcId="{A90DDB49-6899-44A3-9403-37849648B245}" destId="{184A83B2-83D1-42D1-B75C-EA0827D0843B}" srcOrd="6" destOrd="0" presId="urn:microsoft.com/office/officeart/2005/8/layout/l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A5C5A-71D9-4914-83EF-C061A4236FD9}">
      <dsp:nvSpPr>
        <dsp:cNvPr id="0" name=""/>
        <dsp:cNvSpPr/>
      </dsp:nvSpPr>
      <dsp:spPr>
        <a:xfrm>
          <a:off x="382835" y="0"/>
          <a:ext cx="7988765" cy="4132711"/>
        </a:xfrm>
        <a:prstGeom prst="rightArrow">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627FDDE4-0DDE-4064-A7B8-342928626236}">
      <dsp:nvSpPr>
        <dsp:cNvPr id="0" name=""/>
        <dsp:cNvSpPr/>
      </dsp:nvSpPr>
      <dsp:spPr>
        <a:xfrm>
          <a:off x="767" y="1239813"/>
          <a:ext cx="1169898" cy="1653084"/>
        </a:xfrm>
        <a:prstGeom prst="roundRect">
          <a:avLst/>
        </a:prstGeom>
        <a:solidFill>
          <a:srgbClr val="06396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b="1" kern="1200" dirty="0"/>
            <a:t>Denuncia, solicitud, etc.</a:t>
          </a:r>
          <a:endParaRPr lang="es-PE" sz="1600" b="1" kern="1200" dirty="0"/>
        </a:p>
      </dsp:txBody>
      <dsp:txXfrm>
        <a:off x="57877" y="1296923"/>
        <a:ext cx="1055678" cy="1538864"/>
      </dsp:txXfrm>
    </dsp:sp>
    <dsp:sp modelId="{F85FC603-ECFE-4F4B-83C8-81D33A212849}">
      <dsp:nvSpPr>
        <dsp:cNvPr id="0" name=""/>
        <dsp:cNvSpPr/>
      </dsp:nvSpPr>
      <dsp:spPr>
        <a:xfrm>
          <a:off x="1365649" y="1239813"/>
          <a:ext cx="1169898" cy="1653084"/>
        </a:xfrm>
        <a:prstGeom prst="roundRect">
          <a:avLst/>
        </a:prstGeom>
        <a:solidFill>
          <a:schemeClr val="accent4">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rtl="0">
            <a:lnSpc>
              <a:spcPct val="90000"/>
            </a:lnSpc>
            <a:spcBef>
              <a:spcPct val="0"/>
            </a:spcBef>
            <a:spcAft>
              <a:spcPct val="35000"/>
            </a:spcAft>
          </a:pPr>
          <a:endParaRPr lang="es-ES" sz="1600" kern="1200" dirty="0"/>
        </a:p>
        <a:p>
          <a:pPr lvl="0" algn="ctr" defTabSz="711200" rtl="0">
            <a:lnSpc>
              <a:spcPct val="90000"/>
            </a:lnSpc>
            <a:spcBef>
              <a:spcPct val="0"/>
            </a:spcBef>
            <a:spcAft>
              <a:spcPct val="35000"/>
            </a:spcAft>
          </a:pPr>
          <a:r>
            <a:rPr lang="es-ES" sz="1600" kern="1200" dirty="0"/>
            <a:t>Orden de inspección:</a:t>
          </a:r>
          <a:endParaRPr lang="es-PE" sz="1600" kern="1200" dirty="0"/>
        </a:p>
        <a:p>
          <a:pPr marL="182563" lvl="1" indent="-182563" algn="ctr" defTabSz="533400" rtl="0">
            <a:lnSpc>
              <a:spcPct val="90000"/>
            </a:lnSpc>
            <a:spcBef>
              <a:spcPct val="0"/>
            </a:spcBef>
            <a:spcAft>
              <a:spcPct val="15000"/>
            </a:spcAft>
            <a:buChar char="••"/>
            <a:tabLst/>
          </a:pPr>
          <a:r>
            <a:rPr lang="es-ES" sz="1200" kern="1200" dirty="0"/>
            <a:t>Concreta</a:t>
          </a:r>
          <a:endParaRPr lang="es-PE" sz="1200" kern="1200" dirty="0"/>
        </a:p>
        <a:p>
          <a:pPr marL="182563" lvl="1" indent="-182563" algn="ctr" defTabSz="533400" rtl="0">
            <a:lnSpc>
              <a:spcPct val="90000"/>
            </a:lnSpc>
            <a:spcBef>
              <a:spcPct val="0"/>
            </a:spcBef>
            <a:spcAft>
              <a:spcPct val="15000"/>
            </a:spcAft>
            <a:buChar char="••"/>
            <a:tabLst/>
          </a:pPr>
          <a:r>
            <a:rPr lang="es-ES" sz="1200" kern="1200" dirty="0"/>
            <a:t>Genérica</a:t>
          </a:r>
          <a:endParaRPr lang="es-PE" sz="1200" kern="1200" dirty="0"/>
        </a:p>
      </dsp:txBody>
      <dsp:txXfrm>
        <a:off x="1422759" y="1296923"/>
        <a:ext cx="1055678" cy="1538864"/>
      </dsp:txXfrm>
    </dsp:sp>
    <dsp:sp modelId="{8AB19260-64D8-4D6E-B9CA-5D3C119FC45D}">
      <dsp:nvSpPr>
        <dsp:cNvPr id="0" name=""/>
        <dsp:cNvSpPr/>
      </dsp:nvSpPr>
      <dsp:spPr>
        <a:xfrm>
          <a:off x="2744825" y="1218802"/>
          <a:ext cx="1169898" cy="1653084"/>
        </a:xfrm>
        <a:prstGeom prst="roundRect">
          <a:avLst/>
        </a:prstGeom>
        <a:solidFill>
          <a:schemeClr val="accent5">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dirty="0"/>
            <a:t>Asignación a Inspector (es)</a:t>
          </a:r>
          <a:endParaRPr lang="es-PE" sz="1600" kern="1200" dirty="0"/>
        </a:p>
      </dsp:txBody>
      <dsp:txXfrm>
        <a:off x="2801935" y="1275912"/>
        <a:ext cx="1055678" cy="1538864"/>
      </dsp:txXfrm>
    </dsp:sp>
    <dsp:sp modelId="{0202F6A0-989E-4C4C-9441-819E9135EDD2}">
      <dsp:nvSpPr>
        <dsp:cNvPr id="0" name=""/>
        <dsp:cNvSpPr/>
      </dsp:nvSpPr>
      <dsp:spPr>
        <a:xfrm>
          <a:off x="4095413" y="1239813"/>
          <a:ext cx="1289322" cy="1653084"/>
        </a:xfrm>
        <a:prstGeom prst="roundRect">
          <a:avLst/>
        </a:prstGeom>
        <a:solidFill>
          <a:schemeClr val="bg1">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ES" sz="1200" kern="1200" dirty="0"/>
            <a:t>Actuaciones inspectivas:</a:t>
          </a:r>
        </a:p>
        <a:p>
          <a:pPr lvl="0" algn="ctr" defTabSz="533400" rtl="0">
            <a:lnSpc>
              <a:spcPct val="90000"/>
            </a:lnSpc>
            <a:spcBef>
              <a:spcPct val="0"/>
            </a:spcBef>
            <a:spcAft>
              <a:spcPct val="35000"/>
            </a:spcAft>
          </a:pPr>
          <a:r>
            <a:rPr lang="es-PE" sz="1200" kern="1200" dirty="0"/>
            <a:t>Visita</a:t>
          </a:r>
        </a:p>
        <a:p>
          <a:pPr lvl="0" algn="ctr" defTabSz="533400" rtl="0">
            <a:lnSpc>
              <a:spcPct val="90000"/>
            </a:lnSpc>
            <a:spcBef>
              <a:spcPct val="0"/>
            </a:spcBef>
            <a:spcAft>
              <a:spcPct val="35000"/>
            </a:spcAft>
          </a:pPr>
          <a:r>
            <a:rPr lang="es-PE" sz="1200" kern="1200" dirty="0"/>
            <a:t>Comparecencia</a:t>
          </a:r>
        </a:p>
        <a:p>
          <a:pPr lvl="0" algn="ctr" defTabSz="533400" rtl="0">
            <a:lnSpc>
              <a:spcPct val="90000"/>
            </a:lnSpc>
            <a:spcBef>
              <a:spcPct val="0"/>
            </a:spcBef>
            <a:spcAft>
              <a:spcPct val="35000"/>
            </a:spcAft>
          </a:pPr>
          <a:r>
            <a:rPr lang="es-PE" sz="1200" kern="1200" dirty="0"/>
            <a:t>Comprobación datos</a:t>
          </a:r>
        </a:p>
      </dsp:txBody>
      <dsp:txXfrm>
        <a:off x="4158353" y="1302753"/>
        <a:ext cx="1163442" cy="1527204"/>
      </dsp:txXfrm>
    </dsp:sp>
    <dsp:sp modelId="{393372EB-9463-4756-989C-461BF3D1414A}">
      <dsp:nvSpPr>
        <dsp:cNvPr id="0" name=""/>
        <dsp:cNvSpPr/>
      </dsp:nvSpPr>
      <dsp:spPr>
        <a:xfrm>
          <a:off x="5558469" y="1239813"/>
          <a:ext cx="1426235" cy="1653084"/>
        </a:xfrm>
        <a:prstGeom prst="roundRect">
          <a:avLst/>
        </a:prstGeom>
        <a:solidFill>
          <a:schemeClr val="accent3">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a:solidFill>
                <a:schemeClr val="bg1"/>
              </a:solidFill>
            </a:rPr>
            <a:t>Medidas inspectivas: </a:t>
          </a:r>
          <a:r>
            <a:rPr lang="es-ES" sz="1400" b="1" kern="1200" dirty="0">
              <a:solidFill>
                <a:schemeClr val="bg1"/>
              </a:solidFill>
            </a:rPr>
            <a:t>Requerimiento</a:t>
          </a:r>
          <a:endParaRPr lang="es-PE" sz="1400" b="1" kern="1200" dirty="0">
            <a:solidFill>
              <a:schemeClr val="bg1"/>
            </a:solidFill>
          </a:endParaRPr>
        </a:p>
      </dsp:txBody>
      <dsp:txXfrm>
        <a:off x="5628092" y="1309436"/>
        <a:ext cx="1286989" cy="1513838"/>
      </dsp:txXfrm>
    </dsp:sp>
    <dsp:sp modelId="{6F368CAB-5372-4046-AA9F-3071327B68E7}">
      <dsp:nvSpPr>
        <dsp:cNvPr id="0" name=""/>
        <dsp:cNvSpPr/>
      </dsp:nvSpPr>
      <dsp:spPr>
        <a:xfrm>
          <a:off x="7200936" y="1239813"/>
          <a:ext cx="1169898" cy="1653084"/>
        </a:xfrm>
        <a:prstGeom prst="roundRect">
          <a:avLst/>
        </a:prstGeom>
        <a:solidFill>
          <a:srgbClr val="D5131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lang="es-ES" sz="1400" b="1" kern="1200" dirty="0"/>
            <a:t>Informe de Inspección </a:t>
          </a:r>
        </a:p>
        <a:p>
          <a:pPr lvl="0" algn="ctr" defTabSz="622300" rtl="0">
            <a:lnSpc>
              <a:spcPct val="90000"/>
            </a:lnSpc>
            <a:spcBef>
              <a:spcPct val="0"/>
            </a:spcBef>
            <a:spcAft>
              <a:spcPts val="0"/>
            </a:spcAft>
          </a:pPr>
          <a:r>
            <a:rPr lang="es-ES" sz="1400" kern="1200" dirty="0"/>
            <a:t>o </a:t>
          </a:r>
        </a:p>
        <a:p>
          <a:pPr lvl="0" algn="ctr" defTabSz="622300" rtl="0">
            <a:lnSpc>
              <a:spcPct val="90000"/>
            </a:lnSpc>
            <a:spcBef>
              <a:spcPct val="0"/>
            </a:spcBef>
            <a:spcAft>
              <a:spcPts val="0"/>
            </a:spcAft>
          </a:pPr>
          <a:r>
            <a:rPr lang="es-ES" sz="1400" b="1" kern="1200" dirty="0"/>
            <a:t>Acta de Infracción</a:t>
          </a:r>
          <a:endParaRPr lang="es-PE" sz="1400" b="1" kern="1200" dirty="0"/>
        </a:p>
      </dsp:txBody>
      <dsp:txXfrm>
        <a:off x="7258046" y="1296923"/>
        <a:ext cx="1055678" cy="1538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0F470-A007-4541-B7B2-70F3C2994A80}">
      <dsp:nvSpPr>
        <dsp:cNvPr id="0" name=""/>
        <dsp:cNvSpPr/>
      </dsp:nvSpPr>
      <dsp:spPr>
        <a:xfrm rot="5400000">
          <a:off x="4271620" y="-1747335"/>
          <a:ext cx="674400" cy="4337713"/>
        </a:xfrm>
        <a:prstGeom prst="round2SameRect">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a:lnSpc>
              <a:spcPct val="90000"/>
            </a:lnSpc>
            <a:spcBef>
              <a:spcPct val="0"/>
            </a:spcBef>
            <a:spcAft>
              <a:spcPct val="15000"/>
            </a:spcAft>
            <a:buChar char="••"/>
          </a:pPr>
          <a:r>
            <a:rPr lang="es-ES" sz="1600" kern="1200" dirty="0">
              <a:solidFill>
                <a:schemeClr val="tx1"/>
              </a:solidFill>
            </a:rPr>
            <a:t>Cuando los efectos de la afectación del derecho o del incumplimiento de la obligación </a:t>
          </a:r>
          <a:r>
            <a:rPr lang="es-ES" sz="1600" b="1" u="sng" kern="1200" dirty="0">
              <a:solidFill>
                <a:schemeClr val="tx1"/>
              </a:solidFill>
            </a:rPr>
            <a:t>pueden</a:t>
          </a:r>
          <a:r>
            <a:rPr lang="es-ES" sz="1600" kern="1200" dirty="0">
              <a:solidFill>
                <a:schemeClr val="tx1"/>
              </a:solidFill>
            </a:rPr>
            <a:t> ser revertidos.</a:t>
          </a:r>
          <a:endParaRPr lang="es-PE" sz="1600" kern="1200" dirty="0">
            <a:solidFill>
              <a:schemeClr val="tx1"/>
            </a:solidFill>
          </a:endParaRPr>
        </a:p>
      </dsp:txBody>
      <dsp:txXfrm rot="-5400000">
        <a:off x="2439964" y="117242"/>
        <a:ext cx="4304792" cy="608558"/>
      </dsp:txXfrm>
    </dsp:sp>
    <dsp:sp modelId="{D82CA2FB-D003-4B89-983D-13DA05668184}">
      <dsp:nvSpPr>
        <dsp:cNvPr id="0" name=""/>
        <dsp:cNvSpPr/>
      </dsp:nvSpPr>
      <dsp:spPr>
        <a:xfrm>
          <a:off x="0" y="21"/>
          <a:ext cx="2439964" cy="843000"/>
        </a:xfrm>
        <a:prstGeom prst="round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ES" sz="2000" b="1" kern="1200" dirty="0">
              <a:solidFill>
                <a:schemeClr val="bg1"/>
              </a:solidFill>
            </a:rPr>
            <a:t>Infracciones Subsanables</a:t>
          </a:r>
          <a:endParaRPr lang="es-PE" sz="2000" b="1" kern="1200" dirty="0">
            <a:solidFill>
              <a:schemeClr val="bg1"/>
            </a:solidFill>
          </a:endParaRPr>
        </a:p>
      </dsp:txBody>
      <dsp:txXfrm>
        <a:off x="41152" y="41173"/>
        <a:ext cx="2357660" cy="760696"/>
      </dsp:txXfrm>
    </dsp:sp>
    <dsp:sp modelId="{C4AA8FD0-4CAE-4832-94BB-9AB91DC074ED}">
      <dsp:nvSpPr>
        <dsp:cNvPr id="0" name=""/>
        <dsp:cNvSpPr/>
      </dsp:nvSpPr>
      <dsp:spPr>
        <a:xfrm rot="5400000">
          <a:off x="4271620" y="-862185"/>
          <a:ext cx="674400" cy="4337713"/>
        </a:xfrm>
        <a:prstGeom prst="round2SameRect">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0">
            <a:lnSpc>
              <a:spcPct val="90000"/>
            </a:lnSpc>
            <a:spcBef>
              <a:spcPct val="0"/>
            </a:spcBef>
            <a:spcAft>
              <a:spcPct val="15000"/>
            </a:spcAft>
            <a:buChar char="••"/>
          </a:pPr>
          <a:r>
            <a:rPr lang="es-ES" sz="1600" kern="1200" dirty="0">
              <a:solidFill>
                <a:schemeClr val="tx1"/>
              </a:solidFill>
            </a:rPr>
            <a:t>Cuando los efectos de la afectación del derecho o del incumplimiento de la obligación </a:t>
          </a:r>
          <a:r>
            <a:rPr lang="es-ES" sz="1600" b="1" u="sng" kern="1200" dirty="0">
              <a:solidFill>
                <a:schemeClr val="tx1"/>
              </a:solidFill>
            </a:rPr>
            <a:t>no pueden </a:t>
          </a:r>
          <a:r>
            <a:rPr lang="es-ES" sz="1600" kern="1200" dirty="0">
              <a:solidFill>
                <a:schemeClr val="tx1"/>
              </a:solidFill>
            </a:rPr>
            <a:t>ser revertidos.</a:t>
          </a:r>
          <a:endParaRPr lang="es-PE" sz="1600" kern="1200" dirty="0">
            <a:solidFill>
              <a:schemeClr val="tx1"/>
            </a:solidFill>
          </a:endParaRPr>
        </a:p>
      </dsp:txBody>
      <dsp:txXfrm rot="-5400000">
        <a:off x="2439964" y="1002392"/>
        <a:ext cx="4304792" cy="608558"/>
      </dsp:txXfrm>
    </dsp:sp>
    <dsp:sp modelId="{0E43C3C0-D550-4F39-8969-E12DD30A4176}">
      <dsp:nvSpPr>
        <dsp:cNvPr id="0" name=""/>
        <dsp:cNvSpPr/>
      </dsp:nvSpPr>
      <dsp:spPr>
        <a:xfrm>
          <a:off x="0" y="864096"/>
          <a:ext cx="2439964" cy="843000"/>
        </a:xfrm>
        <a:prstGeom prst="round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ES" sz="2000" b="1" kern="1200" dirty="0">
              <a:solidFill>
                <a:schemeClr val="bg1"/>
              </a:solidFill>
            </a:rPr>
            <a:t>Infracciones Insubsanables</a:t>
          </a:r>
          <a:endParaRPr lang="es-PE" sz="2000" b="1" kern="1200" dirty="0">
            <a:solidFill>
              <a:schemeClr val="bg1"/>
            </a:solidFill>
          </a:endParaRPr>
        </a:p>
      </dsp:txBody>
      <dsp:txXfrm>
        <a:off x="41152" y="905248"/>
        <a:ext cx="2357660" cy="7606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E7176-A1E3-469A-81AB-008EF7DF21BB}">
      <dsp:nvSpPr>
        <dsp:cNvPr id="0" name=""/>
        <dsp:cNvSpPr/>
      </dsp:nvSpPr>
      <dsp:spPr>
        <a:xfrm>
          <a:off x="4050" y="162686"/>
          <a:ext cx="2267738" cy="706465"/>
        </a:xfrm>
        <a:prstGeom prst="chevron">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s-PE" sz="2000" b="1" kern="1200" dirty="0">
              <a:solidFill>
                <a:schemeClr val="bg1"/>
              </a:solidFill>
            </a:rPr>
            <a:t>Son insubsanables</a:t>
          </a:r>
        </a:p>
      </dsp:txBody>
      <dsp:txXfrm>
        <a:off x="357283" y="162686"/>
        <a:ext cx="1561273" cy="706465"/>
      </dsp:txXfrm>
    </dsp:sp>
    <dsp:sp modelId="{546DD843-3A44-404B-9049-C7C40D15374F}">
      <dsp:nvSpPr>
        <dsp:cNvPr id="0" name=""/>
        <dsp:cNvSpPr/>
      </dsp:nvSpPr>
      <dsp:spPr>
        <a:xfrm>
          <a:off x="2042187" y="222736"/>
          <a:ext cx="2361533" cy="586366"/>
        </a:xfrm>
        <a:prstGeom prst="chevron">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s-PE" sz="1400" b="1" kern="1200" dirty="0">
              <a:solidFill>
                <a:schemeClr val="tx1">
                  <a:lumMod val="65000"/>
                  <a:lumOff val="35000"/>
                </a:schemeClr>
              </a:solidFill>
            </a:rPr>
            <a:t>Numeral 25.7 </a:t>
          </a:r>
          <a:r>
            <a:rPr lang="es-PE" sz="1400" kern="1200" dirty="0">
              <a:solidFill>
                <a:schemeClr val="tx1">
                  <a:lumMod val="65000"/>
                  <a:lumOff val="35000"/>
                </a:schemeClr>
              </a:solidFill>
            </a:rPr>
            <a:t>(Disposiciones sobre trabajo de niños, niñas y adolescentes)</a:t>
          </a:r>
        </a:p>
      </dsp:txBody>
      <dsp:txXfrm>
        <a:off x="2335370" y="222736"/>
        <a:ext cx="1775167" cy="586366"/>
      </dsp:txXfrm>
    </dsp:sp>
    <dsp:sp modelId="{483F48E2-EC48-4A61-A1DD-67C8CA1D37FE}">
      <dsp:nvSpPr>
        <dsp:cNvPr id="0" name=""/>
        <dsp:cNvSpPr/>
      </dsp:nvSpPr>
      <dsp:spPr>
        <a:xfrm>
          <a:off x="4198492" y="222736"/>
          <a:ext cx="2422193" cy="586366"/>
        </a:xfrm>
        <a:prstGeom prst="chevron">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s-PE" sz="1400" b="1" kern="1200" dirty="0">
              <a:solidFill>
                <a:schemeClr val="tx1">
                  <a:lumMod val="65000"/>
                  <a:lumOff val="35000"/>
                </a:schemeClr>
              </a:solidFill>
            </a:rPr>
            <a:t>Numeral 25.18 </a:t>
          </a:r>
          <a:r>
            <a:rPr lang="es-PE" sz="1400" kern="1200" dirty="0">
              <a:solidFill>
                <a:schemeClr val="tx1">
                  <a:lumMod val="65000"/>
                  <a:lumOff val="35000"/>
                </a:schemeClr>
              </a:solidFill>
            </a:rPr>
            <a:t>(Disposiciones sobre trabajo forzoso y trata de personas) </a:t>
          </a:r>
        </a:p>
      </dsp:txBody>
      <dsp:txXfrm>
        <a:off x="4491675" y="222736"/>
        <a:ext cx="1835827" cy="5863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25221-49F0-4CF2-9B6B-C38233CA70B3}">
      <dsp:nvSpPr>
        <dsp:cNvPr id="0" name=""/>
        <dsp:cNvSpPr/>
      </dsp:nvSpPr>
      <dsp:spPr>
        <a:xfrm>
          <a:off x="761" y="342180"/>
          <a:ext cx="2254415" cy="792608"/>
        </a:xfrm>
        <a:prstGeom prst="chevron">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s-PE" sz="2000" b="1" kern="1200" dirty="0">
              <a:solidFill>
                <a:schemeClr val="bg1"/>
              </a:solidFill>
            </a:rPr>
            <a:t>Multas previstas</a:t>
          </a:r>
        </a:p>
      </dsp:txBody>
      <dsp:txXfrm>
        <a:off x="397065" y="342180"/>
        <a:ext cx="1461807" cy="792608"/>
      </dsp:txXfrm>
    </dsp:sp>
    <dsp:sp modelId="{914EAC59-4C57-4D37-8891-8045B01B239A}">
      <dsp:nvSpPr>
        <dsp:cNvPr id="0" name=""/>
        <dsp:cNvSpPr/>
      </dsp:nvSpPr>
      <dsp:spPr>
        <a:xfrm>
          <a:off x="1997579" y="409552"/>
          <a:ext cx="2046963" cy="657864"/>
        </a:xfrm>
        <a:prstGeom prst="chevron">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s-PE" sz="1400" b="1" kern="1200" dirty="0">
              <a:solidFill>
                <a:schemeClr val="tx1">
                  <a:lumMod val="65000"/>
                  <a:lumOff val="35000"/>
                </a:schemeClr>
              </a:solidFill>
            </a:rPr>
            <a:t>50 UIT : </a:t>
          </a:r>
          <a:r>
            <a:rPr lang="es-PE" sz="1400" kern="1200" dirty="0">
              <a:solidFill>
                <a:schemeClr val="tx1">
                  <a:lumMod val="65000"/>
                  <a:lumOff val="35000"/>
                </a:schemeClr>
              </a:solidFill>
            </a:rPr>
            <a:t>Microempresa</a:t>
          </a:r>
        </a:p>
      </dsp:txBody>
      <dsp:txXfrm>
        <a:off x="2326511" y="409552"/>
        <a:ext cx="1389099" cy="657864"/>
      </dsp:txXfrm>
    </dsp:sp>
    <dsp:sp modelId="{B4F3F6B8-4210-43CA-BA22-6F8391113A57}">
      <dsp:nvSpPr>
        <dsp:cNvPr id="0" name=""/>
        <dsp:cNvSpPr/>
      </dsp:nvSpPr>
      <dsp:spPr>
        <a:xfrm>
          <a:off x="3814289" y="409552"/>
          <a:ext cx="1644662" cy="657864"/>
        </a:xfrm>
        <a:prstGeom prst="chevron">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s-PE" sz="1400" b="1" kern="1200" dirty="0">
              <a:solidFill>
                <a:schemeClr val="tx1">
                  <a:lumMod val="65000"/>
                  <a:lumOff val="35000"/>
                </a:schemeClr>
              </a:solidFill>
            </a:rPr>
            <a:t>100 UIT: </a:t>
          </a:r>
          <a:r>
            <a:rPr lang="es-PE" sz="1400" kern="1200" dirty="0">
              <a:solidFill>
                <a:schemeClr val="tx1">
                  <a:lumMod val="65000"/>
                  <a:lumOff val="35000"/>
                </a:schemeClr>
              </a:solidFill>
            </a:rPr>
            <a:t>Pequeña empresa</a:t>
          </a:r>
        </a:p>
      </dsp:txBody>
      <dsp:txXfrm>
        <a:off x="4143221" y="409552"/>
        <a:ext cx="986798" cy="657864"/>
      </dsp:txXfrm>
    </dsp:sp>
    <dsp:sp modelId="{184A83B2-83D1-42D1-B75C-EA0827D0843B}">
      <dsp:nvSpPr>
        <dsp:cNvPr id="0" name=""/>
        <dsp:cNvSpPr/>
      </dsp:nvSpPr>
      <dsp:spPr>
        <a:xfrm>
          <a:off x="5228699" y="409552"/>
          <a:ext cx="1755315" cy="657864"/>
        </a:xfrm>
        <a:prstGeom prst="chevron">
          <a:avLst/>
        </a:prstGeom>
        <a:solidFill>
          <a:schemeClr val="bg1">
            <a:lumMod val="9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s-PE" sz="1400" b="1" kern="1200" dirty="0">
              <a:solidFill>
                <a:schemeClr val="tx1">
                  <a:lumMod val="65000"/>
                  <a:lumOff val="35000"/>
                </a:schemeClr>
              </a:solidFill>
            </a:rPr>
            <a:t>200 UIT: </a:t>
          </a:r>
        </a:p>
        <a:p>
          <a:pPr lvl="0" algn="ctr" defTabSz="622300" rtl="0">
            <a:lnSpc>
              <a:spcPct val="90000"/>
            </a:lnSpc>
            <a:spcBef>
              <a:spcPct val="0"/>
            </a:spcBef>
            <a:spcAft>
              <a:spcPct val="35000"/>
            </a:spcAft>
          </a:pPr>
          <a:r>
            <a:rPr lang="es-PE" sz="1400" kern="1200" dirty="0">
              <a:solidFill>
                <a:schemeClr val="tx1">
                  <a:lumMod val="65000"/>
                  <a:lumOff val="35000"/>
                </a:schemeClr>
              </a:solidFill>
            </a:rPr>
            <a:t>Otros casos</a:t>
          </a:r>
        </a:p>
      </dsp:txBody>
      <dsp:txXfrm>
        <a:off x="5557631" y="409552"/>
        <a:ext cx="1097451" cy="6578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927E578-1717-4FB8-A158-D196EED70417}" type="datetimeFigureOut">
              <a:rPr lang="es-PE" smtClean="0"/>
              <a:t>30/08/2020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26620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27E578-1717-4FB8-A158-D196EED70417}" type="datetimeFigureOut">
              <a:rPr lang="es-PE" smtClean="0"/>
              <a:t>30/08/2020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124554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27E578-1717-4FB8-A158-D196EED70417}" type="datetimeFigureOut">
              <a:rPr lang="es-PE" smtClean="0"/>
              <a:t>30/08/2020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362938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27E578-1717-4FB8-A158-D196EED70417}" type="datetimeFigureOut">
              <a:rPr lang="es-PE" smtClean="0"/>
              <a:t>30/08/2020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262835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927E578-1717-4FB8-A158-D196EED70417}" type="datetimeFigureOut">
              <a:rPr lang="es-PE" smtClean="0"/>
              <a:t>30/08/2020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166666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927E578-1717-4FB8-A158-D196EED70417}" type="datetimeFigureOut">
              <a:rPr lang="es-PE" smtClean="0"/>
              <a:t>30/08/2020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347955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927E578-1717-4FB8-A158-D196EED70417}" type="datetimeFigureOut">
              <a:rPr lang="es-PE" smtClean="0"/>
              <a:t>30/08/2020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3823356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927E578-1717-4FB8-A158-D196EED70417}" type="datetimeFigureOut">
              <a:rPr lang="es-PE" smtClean="0"/>
              <a:t>30/08/2020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267426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7E578-1717-4FB8-A158-D196EED70417}" type="datetimeFigureOut">
              <a:rPr lang="es-PE" smtClean="0"/>
              <a:t>30/08/2020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165317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927E578-1717-4FB8-A158-D196EED70417}" type="datetimeFigureOut">
              <a:rPr lang="es-PE" smtClean="0"/>
              <a:t>30/08/2020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302211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927E578-1717-4FB8-A158-D196EED70417}" type="datetimeFigureOut">
              <a:rPr lang="es-PE" smtClean="0"/>
              <a:t>30/08/2020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D26A45C-487D-4B49-A42E-1894264DE98E}" type="slidenum">
              <a:rPr lang="es-PE" smtClean="0"/>
              <a:t>‹Nº›</a:t>
            </a:fld>
            <a:endParaRPr lang="es-PE"/>
          </a:p>
        </p:txBody>
      </p:sp>
    </p:spTree>
    <p:extLst>
      <p:ext uri="{BB962C8B-B14F-4D97-AF65-F5344CB8AC3E}">
        <p14:creationId xmlns:p14="http://schemas.microsoft.com/office/powerpoint/2010/main" val="44385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7E578-1717-4FB8-A158-D196EED70417}" type="datetimeFigureOut">
              <a:rPr lang="es-PE" smtClean="0"/>
              <a:t>30/08/2020</a:t>
            </a:fld>
            <a:endParaRPr lang="es-P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6A45C-487D-4B49-A42E-1894264DE98E}" type="slidenum">
              <a:rPr lang="es-PE" smtClean="0"/>
              <a:t>‹Nº›</a:t>
            </a:fld>
            <a:endParaRPr lang="es-PE"/>
          </a:p>
        </p:txBody>
      </p:sp>
    </p:spTree>
    <p:extLst>
      <p:ext uri="{BB962C8B-B14F-4D97-AF65-F5344CB8AC3E}">
        <p14:creationId xmlns:p14="http://schemas.microsoft.com/office/powerpoint/2010/main" val="4104999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7 Conector recto"/>
          <p:cNvCxnSpPr/>
          <p:nvPr/>
        </p:nvCxnSpPr>
        <p:spPr>
          <a:xfrm>
            <a:off x="8704258" y="11663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 name="11 Conector recto"/>
          <p:cNvCxnSpPr/>
          <p:nvPr/>
        </p:nvCxnSpPr>
        <p:spPr>
          <a:xfrm>
            <a:off x="8532440" y="372322"/>
            <a:ext cx="0" cy="5952561"/>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24 Conector recto"/>
          <p:cNvCxnSpPr/>
          <p:nvPr/>
        </p:nvCxnSpPr>
        <p:spPr>
          <a:xfrm>
            <a:off x="8388424" y="581323"/>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cxnSp>
        <p:nvCxnSpPr>
          <p:cNvPr id="7" name="2 Conector recto"/>
          <p:cNvCxnSpPr/>
          <p:nvPr/>
        </p:nvCxnSpPr>
        <p:spPr>
          <a:xfrm>
            <a:off x="3563888" y="372322"/>
            <a:ext cx="54793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5 Conector recto"/>
          <p:cNvCxnSpPr/>
          <p:nvPr/>
        </p:nvCxnSpPr>
        <p:spPr>
          <a:xfrm>
            <a:off x="4355976" y="692696"/>
            <a:ext cx="4176464"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893930" y="523635"/>
            <a:ext cx="4775826"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10" name="46 Conector recto"/>
          <p:cNvCxnSpPr/>
          <p:nvPr/>
        </p:nvCxnSpPr>
        <p:spPr>
          <a:xfrm>
            <a:off x="107504" y="6597352"/>
            <a:ext cx="576742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47 Conector recto"/>
          <p:cNvCxnSpPr/>
          <p:nvPr/>
        </p:nvCxnSpPr>
        <p:spPr>
          <a:xfrm>
            <a:off x="312930" y="6353895"/>
            <a:ext cx="5339190"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12" name="48 Conector recto"/>
          <p:cNvCxnSpPr/>
          <p:nvPr/>
        </p:nvCxnSpPr>
        <p:spPr>
          <a:xfrm>
            <a:off x="501877" y="6165304"/>
            <a:ext cx="4790203"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13" name="49 Conector recto"/>
          <p:cNvCxnSpPr/>
          <p:nvPr/>
        </p:nvCxnSpPr>
        <p:spPr>
          <a:xfrm>
            <a:off x="267178" y="37232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 name="51 Conector recto"/>
          <p:cNvCxnSpPr/>
          <p:nvPr/>
        </p:nvCxnSpPr>
        <p:spPr>
          <a:xfrm>
            <a:off x="464851" y="739903"/>
            <a:ext cx="0" cy="5792982"/>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53 Conector recto"/>
          <p:cNvCxnSpPr/>
          <p:nvPr/>
        </p:nvCxnSpPr>
        <p:spPr>
          <a:xfrm>
            <a:off x="611560" y="866469"/>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16" name="1051 Rectángulo"/>
          <p:cNvSpPr/>
          <p:nvPr/>
        </p:nvSpPr>
        <p:spPr>
          <a:xfrm>
            <a:off x="1153472" y="3053607"/>
            <a:ext cx="6730896" cy="1384995"/>
          </a:xfrm>
          <a:prstGeom prst="rect">
            <a:avLst/>
          </a:prstGeom>
        </p:spPr>
        <p:txBody>
          <a:bodyPr wrap="square">
            <a:spAutoFit/>
          </a:bodyPr>
          <a:lstStyle/>
          <a:p>
            <a:pPr algn="ctr">
              <a:defRPr/>
            </a:pPr>
            <a:r>
              <a:rPr lang="es-ES" sz="2800" b="1" dirty="0">
                <a:effectLst>
                  <a:outerShdw blurRad="38100" dist="38100" dir="2700000" algn="tl">
                    <a:srgbClr val="000000">
                      <a:alpha val="43137"/>
                    </a:srgbClr>
                  </a:outerShdw>
                </a:effectLst>
                <a:latin typeface="Aharoni" pitchFamily="2" charset="-79"/>
                <a:ea typeface="Adobe Gothic Std B" pitchFamily="34" charset="-128"/>
                <a:cs typeface="Aharoni" pitchFamily="2" charset="-79"/>
              </a:rPr>
              <a:t>CURSO:  </a:t>
            </a:r>
            <a:r>
              <a:rPr lang="es-PE" sz="2800" dirty="0"/>
              <a:t>PROCEDIMIENTOS LABORALES ANTE LA SUNAFIL Y AUTORIDAD ADMINISTRATIVA DE TRABAJO</a:t>
            </a:r>
            <a:endParaRPr lang="es-ES" sz="2800" b="1" dirty="0">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
        <p:nvSpPr>
          <p:cNvPr id="17" name="1053 Rectángulo"/>
          <p:cNvSpPr/>
          <p:nvPr/>
        </p:nvSpPr>
        <p:spPr>
          <a:xfrm>
            <a:off x="1251674" y="4869160"/>
            <a:ext cx="6560686" cy="400110"/>
          </a:xfrm>
          <a:prstGeom prst="rect">
            <a:avLst/>
          </a:prstGeom>
        </p:spPr>
        <p:txBody>
          <a:bodyPr wrap="square">
            <a:spAutoFit/>
          </a:bodyPr>
          <a:lstStyle/>
          <a:p>
            <a:pPr algn="ctr">
              <a:defRPr/>
            </a:pPr>
            <a:r>
              <a:rPr lang="es-ES" sz="2000" b="1" dirty="0">
                <a:ln w="10541" cmpd="sng">
                  <a:solidFill>
                    <a:srgbClr val="7D7D7D">
                      <a:tint val="100000"/>
                      <a:shade val="100000"/>
                      <a:satMod val="110000"/>
                    </a:srgbClr>
                  </a:solidFill>
                  <a:prstDash val="solid"/>
                </a:ln>
                <a:latin typeface="Aharoni" pitchFamily="2" charset="-79"/>
                <a:ea typeface="Adobe Gothic Std B" pitchFamily="34" charset="-128"/>
                <a:cs typeface="Aharoni" pitchFamily="2" charset="-79"/>
              </a:rPr>
              <a:t>DOCENTE : Abg. Miguel A. </a:t>
            </a:r>
            <a:r>
              <a:rPr lang="es-ES" sz="2000" b="1" dirty="0" err="1">
                <a:ln w="10541" cmpd="sng">
                  <a:solidFill>
                    <a:srgbClr val="7D7D7D">
                      <a:tint val="100000"/>
                      <a:shade val="100000"/>
                      <a:satMod val="110000"/>
                    </a:srgbClr>
                  </a:solidFill>
                  <a:prstDash val="solid"/>
                </a:ln>
                <a:latin typeface="Aharoni" pitchFamily="2" charset="-79"/>
                <a:ea typeface="Adobe Gothic Std B" pitchFamily="34" charset="-128"/>
                <a:cs typeface="Aharoni" pitchFamily="2" charset="-79"/>
              </a:rPr>
              <a:t>Amézquita</a:t>
            </a:r>
            <a:r>
              <a:rPr lang="es-ES" sz="2000" b="1" dirty="0">
                <a:ln w="10541" cmpd="sng">
                  <a:solidFill>
                    <a:srgbClr val="7D7D7D">
                      <a:tint val="100000"/>
                      <a:shade val="100000"/>
                      <a:satMod val="110000"/>
                    </a:srgbClr>
                  </a:solidFill>
                  <a:prstDash val="solid"/>
                </a:ln>
                <a:latin typeface="Aharoni" pitchFamily="2" charset="-79"/>
                <a:ea typeface="Adobe Gothic Std B" pitchFamily="34" charset="-128"/>
                <a:cs typeface="Aharoni" pitchFamily="2" charset="-79"/>
              </a:rPr>
              <a:t> Flórez</a:t>
            </a:r>
            <a:endParaRPr lang="es-ES" sz="2000" b="1" dirty="0">
              <a:ln w="10541" cmpd="sng">
                <a:solidFill>
                  <a:srgbClr val="7D7D7D">
                    <a:tint val="100000"/>
                    <a:shade val="100000"/>
                    <a:satMod val="110000"/>
                  </a:srgbClr>
                </a:solidFill>
                <a:prstDash val="solid"/>
              </a:ln>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Tree>
    <p:extLst>
      <p:ext uri="{BB962C8B-B14F-4D97-AF65-F5344CB8AC3E}">
        <p14:creationId xmlns:p14="http://schemas.microsoft.com/office/powerpoint/2010/main" val="31026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6 Rectángulo"/>
          <p:cNvSpPr/>
          <p:nvPr/>
        </p:nvSpPr>
        <p:spPr>
          <a:xfrm>
            <a:off x="1979613" y="961356"/>
            <a:ext cx="4968875" cy="379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Ejecución del Acta de Conciliación Administrativa</a:t>
            </a:r>
          </a:p>
        </p:txBody>
      </p:sp>
      <p:sp>
        <p:nvSpPr>
          <p:cNvPr id="7" name="8 Tarjeta"/>
          <p:cNvSpPr/>
          <p:nvPr/>
        </p:nvSpPr>
        <p:spPr>
          <a:xfrm>
            <a:off x="5572125" y="2005384"/>
            <a:ext cx="2714625" cy="2071688"/>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La copia certificada del Acta de Conciliación incumplida constituye </a:t>
            </a:r>
            <a:r>
              <a:rPr lang="es-ES" sz="1100" b="1" dirty="0"/>
              <a:t>un título de ejecución</a:t>
            </a:r>
            <a:r>
              <a:rPr lang="es-ES" sz="1100" dirty="0"/>
              <a:t>, por lo que el trabajador podrá recurrir a vía judicial a fin de exigir su cumplimiento, recibida la demanda el Juez requerirá al empleador para que en </a:t>
            </a:r>
            <a:r>
              <a:rPr lang="es-ES" sz="1100" b="1" dirty="0"/>
              <a:t>el plazo del 03 día de notificado cumpla con la obligación bajo apercibimiento de iniciarse la Ejecución Forzada </a:t>
            </a:r>
            <a:r>
              <a:rPr lang="es-ES" sz="1100" dirty="0"/>
              <a:t>(medidas cautelares).</a:t>
            </a:r>
          </a:p>
        </p:txBody>
      </p:sp>
      <p:sp>
        <p:nvSpPr>
          <p:cNvPr id="8" name="9 Flecha derecha"/>
          <p:cNvSpPr/>
          <p:nvPr/>
        </p:nvSpPr>
        <p:spPr>
          <a:xfrm>
            <a:off x="4214813" y="2998093"/>
            <a:ext cx="1192212"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 name="14 Tarjeta"/>
          <p:cNvSpPr/>
          <p:nvPr/>
        </p:nvSpPr>
        <p:spPr>
          <a:xfrm>
            <a:off x="1357313" y="2060848"/>
            <a:ext cx="2714625" cy="2071688"/>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En el supuesto que el empleador no de cumplimiento a lo acordado en el acta de conciliación, el trabajador pondrá en conocimiento de dicho incumplimiento a la A.A.T., quien </a:t>
            </a:r>
            <a:r>
              <a:rPr lang="es-ES" sz="1100" b="1" dirty="0"/>
              <a:t>requerirá al empleador para que en el término del 03 día cumpla con lo acordado</a:t>
            </a:r>
            <a:r>
              <a:rPr lang="es-ES" sz="1100" dirty="0"/>
              <a:t> </a:t>
            </a:r>
            <a:r>
              <a:rPr lang="es-ES" sz="1100" u="sng" dirty="0"/>
              <a:t>bajo apercibimiento de expedirse copias certificadas</a:t>
            </a:r>
            <a:r>
              <a:rPr lang="es-ES" sz="1100" dirty="0"/>
              <a:t> de los actuados pertinentes a favor del  TRABAJADOR</a:t>
            </a:r>
          </a:p>
        </p:txBody>
      </p:sp>
      <p:pic>
        <p:nvPicPr>
          <p:cNvPr id="10" name="Picture 4" descr="http://upload.wikimedia.org/wikipedia/commons/thumb/a/a4/American_judge.jpg/300px-American_jud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4500563"/>
            <a:ext cx="257175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http://latinosinskokie.files.wordpress.com/2012/03/embar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2125" y="4500563"/>
            <a:ext cx="2417763"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724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redondeado"/>
          <p:cNvSpPr/>
          <p:nvPr/>
        </p:nvSpPr>
        <p:spPr>
          <a:xfrm>
            <a:off x="2339975" y="1119188"/>
            <a:ext cx="2787650" cy="5048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s-PE" dirty="0"/>
          </a:p>
          <a:p>
            <a:pPr algn="ctr">
              <a:defRPr/>
            </a:pPr>
            <a:r>
              <a:rPr lang="es-PE" dirty="0"/>
              <a:t>Marco Normativo  de la Inspección de Trabajo</a:t>
            </a:r>
          </a:p>
          <a:p>
            <a:pPr algn="ctr">
              <a:defRPr/>
            </a:pPr>
            <a:endParaRPr lang="es-PE" dirty="0"/>
          </a:p>
        </p:txBody>
      </p:sp>
      <p:sp>
        <p:nvSpPr>
          <p:cNvPr id="3" name="4 Pergamino horizontal"/>
          <p:cNvSpPr/>
          <p:nvPr/>
        </p:nvSpPr>
        <p:spPr>
          <a:xfrm>
            <a:off x="899592" y="2147416"/>
            <a:ext cx="4465638" cy="14398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dirty="0"/>
              <a:t>Ley N° 28806: Ley General de Inspección del Trabajo (22.07.2006).</a:t>
            </a:r>
            <a:endParaRPr lang="es-PE" dirty="0"/>
          </a:p>
        </p:txBody>
      </p:sp>
      <p:sp>
        <p:nvSpPr>
          <p:cNvPr id="4" name="5 Pergamino horizontal"/>
          <p:cNvSpPr/>
          <p:nvPr/>
        </p:nvSpPr>
        <p:spPr>
          <a:xfrm>
            <a:off x="899592" y="3933353"/>
            <a:ext cx="4465638" cy="14398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t-BR" dirty="0"/>
              <a:t>Decreto Supremo N° 019-2006-</a:t>
            </a:r>
            <a:r>
              <a:rPr lang="pt-BR" dirty="0" err="1"/>
              <a:t>Tr</a:t>
            </a:r>
            <a:r>
              <a:rPr lang="pt-BR" dirty="0"/>
              <a:t>: </a:t>
            </a:r>
            <a:r>
              <a:rPr lang="pt-BR" dirty="0" err="1"/>
              <a:t>Reglamento</a:t>
            </a:r>
            <a:r>
              <a:rPr lang="pt-BR" dirty="0"/>
              <a:t> </a:t>
            </a:r>
            <a:r>
              <a:rPr lang="es-ES" dirty="0"/>
              <a:t>de la Ley General de Inspección del Trabajo (29.10.2006)</a:t>
            </a:r>
            <a:endParaRPr lang="es-PE" dirty="0"/>
          </a:p>
        </p:txBody>
      </p:sp>
      <p:pic>
        <p:nvPicPr>
          <p:cNvPr id="5" name="Picture 2" descr="http://www.fovimar.com/images/foto_sobrefovim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2276872"/>
            <a:ext cx="2759968"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703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68500" y="989013"/>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Que es la </a:t>
            </a:r>
            <a:r>
              <a:rPr lang="es-PE" dirty="0" err="1"/>
              <a:t>Inspecci</a:t>
            </a:r>
            <a:r>
              <a:rPr lang="es-ES" dirty="0" err="1"/>
              <a:t>ón</a:t>
            </a:r>
            <a:r>
              <a:rPr lang="es-ES" dirty="0"/>
              <a:t> de Trabajo</a:t>
            </a:r>
            <a:endParaRPr lang="es-PE" dirty="0"/>
          </a:p>
        </p:txBody>
      </p:sp>
      <p:sp>
        <p:nvSpPr>
          <p:cNvPr id="3" name="4 Rectángulo redondeado"/>
          <p:cNvSpPr/>
          <p:nvPr/>
        </p:nvSpPr>
        <p:spPr>
          <a:xfrm>
            <a:off x="1428750" y="2060575"/>
            <a:ext cx="3024188" cy="3384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400" dirty="0"/>
              <a:t>La </a:t>
            </a:r>
            <a:r>
              <a:rPr lang="es-ES" sz="1400" b="1" dirty="0"/>
              <a:t>Inspección del Trabajo es un</a:t>
            </a:r>
          </a:p>
          <a:p>
            <a:pPr algn="just">
              <a:defRPr/>
            </a:pPr>
            <a:r>
              <a:rPr lang="es-ES" sz="1400" b="1" dirty="0"/>
              <a:t>servicio publico </a:t>
            </a:r>
            <a:r>
              <a:rPr lang="es-ES" sz="1400" dirty="0"/>
              <a:t>encargado de vigilar el cumplimiento de las normas de orden </a:t>
            </a:r>
            <a:r>
              <a:rPr lang="es-ES" sz="1400" dirty="0" err="1"/>
              <a:t>sociolaboral</a:t>
            </a:r>
            <a:r>
              <a:rPr lang="es-ES" sz="1400" dirty="0"/>
              <a:t> y de la seguridad social, exigir las responsabilidades administrativas que procedan, así</a:t>
            </a:r>
          </a:p>
          <a:p>
            <a:pPr algn="just">
              <a:defRPr/>
            </a:pPr>
            <a:r>
              <a:rPr lang="es-ES" sz="1400" dirty="0"/>
              <a:t>como orientar y asesorar</a:t>
            </a:r>
          </a:p>
          <a:p>
            <a:pPr algn="just">
              <a:defRPr/>
            </a:pPr>
            <a:r>
              <a:rPr lang="es-ES" sz="1400" dirty="0"/>
              <a:t>técnicamente en dichas materias.</a:t>
            </a:r>
            <a:endParaRPr lang="es-PE" sz="1400" dirty="0"/>
          </a:p>
        </p:txBody>
      </p:sp>
      <p:pic>
        <p:nvPicPr>
          <p:cNvPr id="4" name="Picture 2" descr="http://www.elperuano.pe/fotografia/Thumbnail/2011/04/13/000004134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313" y="2928938"/>
            <a:ext cx="3405187" cy="248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535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868967" y="1125537"/>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Ámbito de aplicación</a:t>
            </a:r>
          </a:p>
        </p:txBody>
      </p:sp>
      <p:sp>
        <p:nvSpPr>
          <p:cNvPr id="3" name="4 Rectángulo redondeado"/>
          <p:cNvSpPr/>
          <p:nvPr/>
        </p:nvSpPr>
        <p:spPr>
          <a:xfrm>
            <a:off x="971600" y="2060575"/>
            <a:ext cx="3024188" cy="3384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 A todos los empleadores responsables del cumplimiento de las normas laborales, sean personas naturales o jurídicas, publicas o privadas. </a:t>
            </a:r>
          </a:p>
          <a:p>
            <a:pPr algn="just">
              <a:defRPr/>
            </a:pPr>
            <a:r>
              <a:rPr lang="es-ES" sz="1100" dirty="0"/>
              <a:t>* La inspección recae sobre las empresas, centros de trabajo y lugares en que se ejecute la prestación laboral aun cuando</a:t>
            </a:r>
          </a:p>
          <a:p>
            <a:pPr algn="just">
              <a:defRPr/>
            </a:pPr>
            <a:r>
              <a:rPr lang="es-ES" sz="1100" dirty="0"/>
              <a:t>el empleador sea del sector público, </a:t>
            </a:r>
            <a:r>
              <a:rPr lang="es-ES" sz="1100" b="1" dirty="0"/>
              <a:t>siempre y cuando estén sujetos al régimen laboral de la actividad privada</a:t>
            </a:r>
            <a:r>
              <a:rPr lang="es-ES" sz="1100" dirty="0"/>
              <a:t>.</a:t>
            </a:r>
          </a:p>
          <a:p>
            <a:pPr algn="just">
              <a:buFont typeface="Arial" charset="0"/>
              <a:buChar char="•"/>
              <a:defRPr/>
            </a:pPr>
            <a:r>
              <a:rPr lang="es-ES" sz="1100" dirty="0"/>
              <a:t>Vehículos y los medios de transporte en general, buques de la marina mercante y pesquera cualquiera sea su bandera; los aviones y aeronaves civiles</a:t>
            </a:r>
          </a:p>
          <a:p>
            <a:pPr>
              <a:defRPr/>
            </a:pPr>
            <a:r>
              <a:rPr lang="es-ES" sz="1100" dirty="0"/>
              <a:t>* Puertos y aeropuertos.</a:t>
            </a:r>
          </a:p>
          <a:p>
            <a:pPr>
              <a:defRPr/>
            </a:pPr>
            <a:r>
              <a:rPr lang="es-ES" sz="1100" dirty="0"/>
              <a:t>* Empresas de intermediación laboral  (</a:t>
            </a:r>
            <a:r>
              <a:rPr lang="es-ES" sz="1100" dirty="0" err="1"/>
              <a:t>services</a:t>
            </a:r>
            <a:r>
              <a:rPr lang="es-ES" sz="1100" dirty="0"/>
              <a:t>) o cooperativas de trabajadores.</a:t>
            </a:r>
          </a:p>
          <a:p>
            <a:pPr>
              <a:defRPr/>
            </a:pPr>
            <a:r>
              <a:rPr lang="es-ES" sz="1100" dirty="0"/>
              <a:t>* Los domicilios en que prestan servicios los trabajadores del hogar</a:t>
            </a:r>
            <a:r>
              <a:rPr lang="es-PE" sz="1100" dirty="0"/>
              <a:t>.</a:t>
            </a:r>
          </a:p>
        </p:txBody>
      </p:sp>
      <p:pic>
        <p:nvPicPr>
          <p:cNvPr id="5" name="Picture 4" descr="http://4.bp.blogspot.com/-O2xR4IwCI9U/TZzNXX1_tQI/AAAAAAAAAAY/ewwyf78tWKc/s1600/fabricas_hum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725" y="2071688"/>
            <a:ext cx="210661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www.digitalphoto.pl/foto3/8542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725" y="3500438"/>
            <a:ext cx="1844675"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http://imagenesfotos.com/wp-content/2009/05/aviones-militares-2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9163" y="4857750"/>
            <a:ext cx="2071687"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69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49450" y="1104900"/>
            <a:ext cx="4968875"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Funciones de la Inspección de Trabajo</a:t>
            </a:r>
          </a:p>
        </p:txBody>
      </p:sp>
      <p:sp>
        <p:nvSpPr>
          <p:cNvPr id="3" name="4 Recortar rectángulo de esquina del mismo lado"/>
          <p:cNvSpPr/>
          <p:nvPr/>
        </p:nvSpPr>
        <p:spPr>
          <a:xfrm>
            <a:off x="1571625" y="2000250"/>
            <a:ext cx="4071938" cy="321468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400" dirty="0"/>
              <a:t>FISCALIZACION</a:t>
            </a:r>
          </a:p>
          <a:p>
            <a:pPr algn="ctr">
              <a:defRPr/>
            </a:pPr>
            <a:endParaRPr lang="es-ES" sz="1400" dirty="0"/>
          </a:p>
          <a:p>
            <a:pPr algn="just">
              <a:defRPr/>
            </a:pPr>
            <a:r>
              <a:rPr lang="es-ES" sz="1400" dirty="0"/>
              <a:t>Vigilancia y exigencia del cumplimiento de las normas </a:t>
            </a:r>
            <a:r>
              <a:rPr lang="es-ES" sz="1400" b="1" dirty="0"/>
              <a:t>Legales</a:t>
            </a:r>
            <a:r>
              <a:rPr lang="es-ES" sz="1400" dirty="0"/>
              <a:t>, </a:t>
            </a:r>
            <a:r>
              <a:rPr lang="es-ES" sz="1400" b="1" dirty="0"/>
              <a:t>convencionales</a:t>
            </a:r>
            <a:r>
              <a:rPr lang="es-ES" sz="1400" dirty="0"/>
              <a:t> y condiciones </a:t>
            </a:r>
            <a:r>
              <a:rPr lang="es-ES" sz="1400" b="1" dirty="0"/>
              <a:t>contractuales</a:t>
            </a:r>
            <a:r>
              <a:rPr lang="es-ES" sz="1400" dirty="0"/>
              <a:t>, en materia laboral.</a:t>
            </a:r>
          </a:p>
          <a:p>
            <a:pPr>
              <a:defRPr/>
            </a:pPr>
            <a:r>
              <a:rPr lang="es-ES" sz="1100" dirty="0"/>
              <a:t> </a:t>
            </a:r>
          </a:p>
        </p:txBody>
      </p:sp>
      <p:pic>
        <p:nvPicPr>
          <p:cNvPr id="4" name="Picture 2" descr="http://gruporazon.files.wordpress.com/2010/04/investigado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313" y="3000375"/>
            <a:ext cx="20716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60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98663" y="1125538"/>
            <a:ext cx="4968875"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Funciones de la Inspección de Trabajo</a:t>
            </a:r>
          </a:p>
        </p:txBody>
      </p:sp>
      <p:sp>
        <p:nvSpPr>
          <p:cNvPr id="3" name="4 Recortar rectángulo de esquina del mismo lado"/>
          <p:cNvSpPr/>
          <p:nvPr/>
        </p:nvSpPr>
        <p:spPr>
          <a:xfrm>
            <a:off x="1357313" y="2000250"/>
            <a:ext cx="3357562" cy="350043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400" dirty="0"/>
              <a:t>PREVENCION</a:t>
            </a:r>
          </a:p>
          <a:p>
            <a:pPr algn="ctr">
              <a:defRPr/>
            </a:pPr>
            <a:endParaRPr lang="es-ES" sz="1400" dirty="0"/>
          </a:p>
          <a:p>
            <a:pPr algn="just">
              <a:defRPr/>
            </a:pPr>
            <a:r>
              <a:rPr lang="es-ES" sz="1400" dirty="0"/>
              <a:t>Orienta y asesora en forma técnica (tanto al empleador como al trabajador) respecto del cumplimiento de las normas laborales .</a:t>
            </a:r>
          </a:p>
          <a:p>
            <a:pPr>
              <a:defRPr/>
            </a:pPr>
            <a:r>
              <a:rPr lang="es-ES" sz="1100" dirty="0"/>
              <a:t> </a:t>
            </a:r>
          </a:p>
        </p:txBody>
      </p:sp>
      <p:pic>
        <p:nvPicPr>
          <p:cNvPr id="4" name="Picture 2" descr="http://images03.olx.com.pe/ui/15/32/16/1347650087_438682616_1-Cursos-y-charlas-en-prevencion-de-riesgos-S-SO-santa-catal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3143250"/>
            <a:ext cx="3190875"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619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47863" y="1071563"/>
            <a:ext cx="4968875"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Facultades del Inspector de Trabajo</a:t>
            </a:r>
          </a:p>
        </p:txBody>
      </p:sp>
      <p:sp>
        <p:nvSpPr>
          <p:cNvPr id="3" name="4 Rectángulo redondeado"/>
          <p:cNvSpPr/>
          <p:nvPr/>
        </p:nvSpPr>
        <p:spPr>
          <a:xfrm>
            <a:off x="971600" y="2060574"/>
            <a:ext cx="3960763" cy="3744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dirty="0"/>
              <a:t>* </a:t>
            </a:r>
            <a:r>
              <a:rPr lang="es-ES" sz="1200" dirty="0"/>
              <a:t>Ingresar libremente a cualquier hora del día o de la noche y sin previo aviso al centro de trabajo sujeto de inspección.</a:t>
            </a:r>
          </a:p>
          <a:p>
            <a:pPr algn="just">
              <a:defRPr/>
            </a:pPr>
            <a:r>
              <a:rPr lang="es-ES" sz="1200" dirty="0"/>
              <a:t>* Hacerse acompañar en las diligencias con los trabajadores, sus representantes, peritos y técnicos o aquellos designados oficialmente. </a:t>
            </a:r>
          </a:p>
          <a:p>
            <a:pPr algn="just">
              <a:defRPr/>
            </a:pPr>
            <a:r>
              <a:rPr lang="es-ES" sz="1200" dirty="0"/>
              <a:t>* Practicar cualquier diligencia de investigación, examen o prueba para el mejor cumplimiento de su labor.</a:t>
            </a:r>
          </a:p>
          <a:p>
            <a:pPr algn="just">
              <a:buFont typeface="Arial" charset="0"/>
              <a:buChar char="•"/>
              <a:defRPr/>
            </a:pPr>
            <a:r>
              <a:rPr lang="es-ES" sz="1200" dirty="0"/>
              <a:t>Requerir información, solo o ante testigos, al sujeto inspeccionado, a los trabajadores sobre cualquier asunto Relativo al objeto de inspección.</a:t>
            </a:r>
          </a:p>
          <a:p>
            <a:pPr>
              <a:defRPr/>
            </a:pPr>
            <a:r>
              <a:rPr lang="es-ES" sz="1200" dirty="0"/>
              <a:t>* Exigir la presencia del empleador o de sus representantes en el centro de trabajo o en las oficinas de la inspección del trabajo.</a:t>
            </a:r>
            <a:endParaRPr lang="es-PE" sz="1200" dirty="0"/>
          </a:p>
        </p:txBody>
      </p:sp>
      <p:pic>
        <p:nvPicPr>
          <p:cNvPr id="4" name="Picture 2" descr="http://2.bp.blogspot.com/-LThnHw_F1DA/T6QYqMx2x8I/AAAAAAAAAYo/HW23qCzAs3U/s1600/FISCALIZACION+LABOR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3000375"/>
            <a:ext cx="3000375" cy="242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394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79613" y="1196975"/>
            <a:ext cx="4968875"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Facultades del Inspector de Trabajo</a:t>
            </a:r>
          </a:p>
        </p:txBody>
      </p:sp>
      <p:sp>
        <p:nvSpPr>
          <p:cNvPr id="3" name="4 Rectángulo redondeado"/>
          <p:cNvSpPr/>
          <p:nvPr/>
        </p:nvSpPr>
        <p:spPr>
          <a:xfrm>
            <a:off x="971600" y="2060575"/>
            <a:ext cx="3624213" cy="43207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200" dirty="0"/>
              <a:t>* Examinar en el centro de trabajo la documentación y los libros de la empresa relacionados al cumplimiento de las normas laborales, obtener copias de los mismos, así como requerir la presentación de documentación en las oficinas de la inspección del trabajo.</a:t>
            </a:r>
          </a:p>
          <a:p>
            <a:pPr algn="just">
              <a:defRPr/>
            </a:pPr>
            <a:r>
              <a:rPr lang="es-ES" sz="1200" dirty="0"/>
              <a:t>* Tomar muestras, fotografías, videos, siempre que se notifique al sujeto</a:t>
            </a:r>
          </a:p>
          <a:p>
            <a:pPr algn="just">
              <a:defRPr/>
            </a:pPr>
            <a:r>
              <a:rPr lang="es-ES" sz="1200" dirty="0"/>
              <a:t>inspeccionado o a su representante.</a:t>
            </a:r>
          </a:p>
          <a:p>
            <a:pPr algn="just">
              <a:defRPr/>
            </a:pPr>
            <a:r>
              <a:rPr lang="es-ES" sz="1200" dirty="0"/>
              <a:t>* Adoptar una vez finalizadas las diligencias </a:t>
            </a:r>
            <a:r>
              <a:rPr lang="es-ES" sz="1200" dirty="0" err="1"/>
              <a:t>inspectivas</a:t>
            </a:r>
            <a:r>
              <a:rPr lang="es-ES" sz="1200" dirty="0"/>
              <a:t> las siguientes medidas:</a:t>
            </a:r>
          </a:p>
          <a:p>
            <a:pPr algn="just">
              <a:defRPr/>
            </a:pPr>
            <a:r>
              <a:rPr lang="es-ES" sz="1200" dirty="0"/>
              <a:t>- Aconsejar y recomendar</a:t>
            </a:r>
          </a:p>
          <a:p>
            <a:pPr algn="just">
              <a:defRPr/>
            </a:pPr>
            <a:r>
              <a:rPr lang="es-ES" sz="1200" dirty="0"/>
              <a:t>- Advertir</a:t>
            </a:r>
          </a:p>
          <a:p>
            <a:pPr algn="just">
              <a:defRPr/>
            </a:pPr>
            <a:r>
              <a:rPr lang="es-ES" sz="1200" dirty="0"/>
              <a:t>- Requerir para que un plazo determinado cumpla con las normas laborales.</a:t>
            </a:r>
          </a:p>
          <a:p>
            <a:pPr algn="just">
              <a:defRPr/>
            </a:pPr>
            <a:r>
              <a:rPr lang="es-ES" sz="1200" dirty="0"/>
              <a:t>- Requerir para que en un plazo determinado se adopten modificaciones a las instalaciones.</a:t>
            </a:r>
          </a:p>
          <a:p>
            <a:pPr algn="just">
              <a:defRPr/>
            </a:pPr>
            <a:r>
              <a:rPr lang="es-ES" sz="1200" dirty="0"/>
              <a:t>- Iniciar el procedimiento sancionador.</a:t>
            </a:r>
          </a:p>
          <a:p>
            <a:pPr algn="just">
              <a:defRPr/>
            </a:pPr>
            <a:r>
              <a:rPr lang="es-ES" sz="1200" dirty="0"/>
              <a:t>- Ordenar la paralización o prohibición de trabajos, entre otras.</a:t>
            </a:r>
            <a:endParaRPr lang="es-PE" sz="1200" dirty="0"/>
          </a:p>
        </p:txBody>
      </p:sp>
      <p:pic>
        <p:nvPicPr>
          <p:cNvPr id="4" name="Picture 2" descr="http://www.infoalumbrera.com.ar/wp-content/uploads/2012/01/Toma-de-muestra-de-agu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3929063"/>
            <a:ext cx="3548063"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516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457200" y="836712"/>
            <a:ext cx="8229600" cy="562074"/>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Origen de las ordenes de inspección</a:t>
            </a:r>
            <a:endParaRPr lang="es-PE" dirty="0"/>
          </a:p>
        </p:txBody>
      </p:sp>
      <p:grpSp>
        <p:nvGrpSpPr>
          <p:cNvPr id="3" name="Grupo 2">
            <a:extLst>
              <a:ext uri="{FF2B5EF4-FFF2-40B4-BE49-F238E27FC236}">
                <a16:creationId xmlns:a16="http://schemas.microsoft.com/office/drawing/2014/main" id="{4CAC6E71-3E2A-41C2-9EBC-B108A56FF8E0}"/>
              </a:ext>
            </a:extLst>
          </p:cNvPr>
          <p:cNvGrpSpPr/>
          <p:nvPr/>
        </p:nvGrpSpPr>
        <p:grpSpPr>
          <a:xfrm>
            <a:off x="4187874" y="1539467"/>
            <a:ext cx="1677659" cy="1928344"/>
            <a:chOff x="4452695" y="1890"/>
            <a:chExt cx="1677659" cy="1928344"/>
          </a:xfrm>
        </p:grpSpPr>
        <p:sp>
          <p:nvSpPr>
            <p:cNvPr id="4" name="Hexágono 3">
              <a:extLst>
                <a:ext uri="{FF2B5EF4-FFF2-40B4-BE49-F238E27FC236}">
                  <a16:creationId xmlns:a16="http://schemas.microsoft.com/office/drawing/2014/main" id="{0A8B6DCA-9224-48B8-A263-3399AF7FFB68}"/>
                </a:ext>
              </a:extLst>
            </p:cNvPr>
            <p:cNvSpPr/>
            <p:nvPr/>
          </p:nvSpPr>
          <p:spPr>
            <a:xfrm rot="5400000">
              <a:off x="4327353" y="127232"/>
              <a:ext cx="1928344" cy="1677659"/>
            </a:xfrm>
            <a:prstGeom prst="hexagon">
              <a:avLst>
                <a:gd name="adj" fmla="val 25000"/>
                <a:gd name="vf" fmla="val 115470"/>
              </a:avLst>
            </a:prstGeom>
            <a:solidFill>
              <a:srgbClr val="063964"/>
            </a:solidFill>
          </p:spPr>
          <p:style>
            <a:lnRef idx="2">
              <a:schemeClr val="l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fontRef>
          </p:style>
        </p:sp>
        <p:sp>
          <p:nvSpPr>
            <p:cNvPr id="5" name="Hexágono 4">
              <a:extLst>
                <a:ext uri="{FF2B5EF4-FFF2-40B4-BE49-F238E27FC236}">
                  <a16:creationId xmlns:a16="http://schemas.microsoft.com/office/drawing/2014/main" id="{6EAEA268-2E1D-4193-9EED-60710F491054}"/>
                </a:ext>
              </a:extLst>
            </p:cNvPr>
            <p:cNvSpPr txBox="1"/>
            <p:nvPr/>
          </p:nvSpPr>
          <p:spPr>
            <a:xfrm>
              <a:off x="4714130" y="302390"/>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PE" sz="1300" b="1" kern="1200" dirty="0"/>
                <a:t>A solicitud fundamentada de otro órgano del sector público </a:t>
              </a:r>
            </a:p>
          </p:txBody>
        </p:sp>
      </p:grpSp>
      <p:grpSp>
        <p:nvGrpSpPr>
          <p:cNvPr id="6" name="Grupo 5">
            <a:extLst>
              <a:ext uri="{FF2B5EF4-FFF2-40B4-BE49-F238E27FC236}">
                <a16:creationId xmlns:a16="http://schemas.microsoft.com/office/drawing/2014/main" id="{67C3ED73-C339-4B34-BEF7-403849D6C279}"/>
              </a:ext>
            </a:extLst>
          </p:cNvPr>
          <p:cNvGrpSpPr/>
          <p:nvPr/>
        </p:nvGrpSpPr>
        <p:grpSpPr>
          <a:xfrm>
            <a:off x="2376002" y="1539467"/>
            <a:ext cx="1677659" cy="1928344"/>
            <a:chOff x="2640823" y="1890"/>
            <a:chExt cx="1677659" cy="1928344"/>
          </a:xfrm>
        </p:grpSpPr>
        <p:sp>
          <p:nvSpPr>
            <p:cNvPr id="7" name="Hexágono 6">
              <a:extLst>
                <a:ext uri="{FF2B5EF4-FFF2-40B4-BE49-F238E27FC236}">
                  <a16:creationId xmlns:a16="http://schemas.microsoft.com/office/drawing/2014/main" id="{04E72ADF-7D22-47F2-9BFF-F14E2EBF50A5}"/>
                </a:ext>
              </a:extLst>
            </p:cNvPr>
            <p:cNvSpPr/>
            <p:nvPr/>
          </p:nvSpPr>
          <p:spPr>
            <a:xfrm rot="5400000">
              <a:off x="2515481" y="127232"/>
              <a:ext cx="1928344" cy="1677659"/>
            </a:xfrm>
            <a:prstGeom prst="hexagon">
              <a:avLst>
                <a:gd name="adj" fmla="val 25000"/>
                <a:gd name="vf" fmla="val 115470"/>
              </a:avLst>
            </a:prstGeom>
            <a:solidFill>
              <a:srgbClr val="063964"/>
            </a:solidFill>
          </p:spPr>
          <p:style>
            <a:lnRef idx="2">
              <a:schemeClr val="lt1">
                <a:hueOff val="0"/>
                <a:satOff val="0"/>
                <a:lumOff val="0"/>
                <a:alphaOff val="0"/>
              </a:schemeClr>
            </a:lnRef>
            <a:fillRef idx="1">
              <a:scrgbClr r="0" g="0" b="0"/>
            </a:fillRef>
            <a:effectRef idx="0">
              <a:schemeClr val="accent1">
                <a:shade val="80000"/>
                <a:hueOff val="61249"/>
                <a:satOff val="-878"/>
                <a:lumOff val="5123"/>
                <a:alphaOff val="0"/>
              </a:schemeClr>
            </a:effectRef>
            <a:fontRef idx="minor">
              <a:schemeClr val="lt1"/>
            </a:fontRef>
          </p:style>
        </p:sp>
        <p:sp>
          <p:nvSpPr>
            <p:cNvPr id="8" name="Hexágono 6">
              <a:extLst>
                <a:ext uri="{FF2B5EF4-FFF2-40B4-BE49-F238E27FC236}">
                  <a16:creationId xmlns:a16="http://schemas.microsoft.com/office/drawing/2014/main" id="{CF966F3C-C435-41A5-BCD2-748EA45A09DD}"/>
                </a:ext>
              </a:extLst>
            </p:cNvPr>
            <p:cNvSpPr txBox="1"/>
            <p:nvPr/>
          </p:nvSpPr>
          <p:spPr>
            <a:xfrm>
              <a:off x="2902258" y="302390"/>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PE" sz="1600" kern="1200" dirty="0"/>
                <a:t>Por orden    de las autoridades competentes </a:t>
              </a:r>
            </a:p>
          </p:txBody>
        </p:sp>
      </p:grpSp>
      <p:grpSp>
        <p:nvGrpSpPr>
          <p:cNvPr id="9" name="Grupo 8">
            <a:extLst>
              <a:ext uri="{FF2B5EF4-FFF2-40B4-BE49-F238E27FC236}">
                <a16:creationId xmlns:a16="http://schemas.microsoft.com/office/drawing/2014/main" id="{92991721-11D0-4570-9640-1452CB6A47A5}"/>
              </a:ext>
            </a:extLst>
          </p:cNvPr>
          <p:cNvGrpSpPr/>
          <p:nvPr/>
        </p:nvGrpSpPr>
        <p:grpSpPr>
          <a:xfrm>
            <a:off x="3278467" y="3176246"/>
            <a:ext cx="1677659" cy="1928344"/>
            <a:chOff x="3543288" y="1638669"/>
            <a:chExt cx="1677659" cy="1928344"/>
          </a:xfrm>
        </p:grpSpPr>
        <p:sp>
          <p:nvSpPr>
            <p:cNvPr id="10" name="Hexágono 9">
              <a:extLst>
                <a:ext uri="{FF2B5EF4-FFF2-40B4-BE49-F238E27FC236}">
                  <a16:creationId xmlns:a16="http://schemas.microsoft.com/office/drawing/2014/main" id="{5290D890-BECC-4DBF-AFD8-BF7F7196492C}"/>
                </a:ext>
              </a:extLst>
            </p:cNvPr>
            <p:cNvSpPr/>
            <p:nvPr/>
          </p:nvSpPr>
          <p:spPr>
            <a:xfrm rot="5400000">
              <a:off x="3417946" y="1764011"/>
              <a:ext cx="1928344" cy="1677659"/>
            </a:xfrm>
            <a:prstGeom prst="hexagon">
              <a:avLst>
                <a:gd name="adj" fmla="val 25000"/>
                <a:gd name="vf" fmla="val 115470"/>
              </a:avLst>
            </a:prstGeom>
            <a:solidFill>
              <a:schemeClr val="bg1">
                <a:lumMod val="65000"/>
              </a:schemeClr>
            </a:solidFill>
          </p:spPr>
          <p:style>
            <a:lnRef idx="2">
              <a:schemeClr val="lt1">
                <a:hueOff val="0"/>
                <a:satOff val="0"/>
                <a:lumOff val="0"/>
                <a:alphaOff val="0"/>
              </a:schemeClr>
            </a:lnRef>
            <a:fillRef idx="1">
              <a:scrgbClr r="0" g="0" b="0"/>
            </a:fillRef>
            <a:effectRef idx="0">
              <a:schemeClr val="accent1">
                <a:shade val="80000"/>
                <a:hueOff val="122498"/>
                <a:satOff val="-1757"/>
                <a:lumOff val="10246"/>
                <a:alphaOff val="0"/>
              </a:schemeClr>
            </a:effectRef>
            <a:fontRef idx="minor">
              <a:schemeClr val="lt1"/>
            </a:fontRef>
          </p:style>
        </p:sp>
        <p:sp>
          <p:nvSpPr>
            <p:cNvPr id="11" name="Hexágono 8">
              <a:extLst>
                <a:ext uri="{FF2B5EF4-FFF2-40B4-BE49-F238E27FC236}">
                  <a16:creationId xmlns:a16="http://schemas.microsoft.com/office/drawing/2014/main" id="{E23B5ED3-F8B1-4999-8A9B-C1E74EC27912}"/>
                </a:ext>
              </a:extLst>
            </p:cNvPr>
            <p:cNvSpPr txBox="1"/>
            <p:nvPr/>
          </p:nvSpPr>
          <p:spPr>
            <a:xfrm>
              <a:off x="3804723" y="1939169"/>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PE" sz="2000" kern="1200" dirty="0"/>
                <a:t>Por denuncia </a:t>
              </a:r>
            </a:p>
          </p:txBody>
        </p:sp>
      </p:grpSp>
      <p:grpSp>
        <p:nvGrpSpPr>
          <p:cNvPr id="12" name="Grupo 11">
            <a:extLst>
              <a:ext uri="{FF2B5EF4-FFF2-40B4-BE49-F238E27FC236}">
                <a16:creationId xmlns:a16="http://schemas.microsoft.com/office/drawing/2014/main" id="{866A0B90-243C-4E24-94D3-765951F9A86F}"/>
              </a:ext>
            </a:extLst>
          </p:cNvPr>
          <p:cNvGrpSpPr/>
          <p:nvPr/>
        </p:nvGrpSpPr>
        <p:grpSpPr>
          <a:xfrm>
            <a:off x="5090339" y="3176246"/>
            <a:ext cx="1677659" cy="1928344"/>
            <a:chOff x="5355160" y="1638669"/>
            <a:chExt cx="1677659" cy="1928344"/>
          </a:xfrm>
        </p:grpSpPr>
        <p:sp>
          <p:nvSpPr>
            <p:cNvPr id="13" name="Hexágono 12">
              <a:extLst>
                <a:ext uri="{FF2B5EF4-FFF2-40B4-BE49-F238E27FC236}">
                  <a16:creationId xmlns:a16="http://schemas.microsoft.com/office/drawing/2014/main" id="{2B5CD48F-7AB8-4952-9BC7-A479BDAA5F86}"/>
                </a:ext>
              </a:extLst>
            </p:cNvPr>
            <p:cNvSpPr/>
            <p:nvPr/>
          </p:nvSpPr>
          <p:spPr>
            <a:xfrm rot="5400000">
              <a:off x="5229818" y="1764011"/>
              <a:ext cx="1928344" cy="1677659"/>
            </a:xfrm>
            <a:prstGeom prst="hexagon">
              <a:avLst>
                <a:gd name="adj" fmla="val 25000"/>
                <a:gd name="vf" fmla="val 115470"/>
              </a:avLst>
            </a:prstGeom>
            <a:solidFill>
              <a:schemeClr val="bg1">
                <a:lumMod val="65000"/>
              </a:schemeClr>
            </a:solidFill>
          </p:spPr>
          <p:style>
            <a:lnRef idx="2">
              <a:schemeClr val="lt1">
                <a:hueOff val="0"/>
                <a:satOff val="0"/>
                <a:lumOff val="0"/>
                <a:alphaOff val="0"/>
              </a:schemeClr>
            </a:lnRef>
            <a:fillRef idx="1">
              <a:scrgbClr r="0" g="0" b="0"/>
            </a:fillRef>
            <a:effectRef idx="0">
              <a:schemeClr val="accent1">
                <a:shade val="80000"/>
                <a:hueOff val="183747"/>
                <a:satOff val="-2635"/>
                <a:lumOff val="15369"/>
                <a:alphaOff val="0"/>
              </a:schemeClr>
            </a:effectRef>
            <a:fontRef idx="minor">
              <a:schemeClr val="lt1"/>
            </a:fontRef>
          </p:style>
        </p:sp>
        <p:sp>
          <p:nvSpPr>
            <p:cNvPr id="14" name="Hexágono 10">
              <a:extLst>
                <a:ext uri="{FF2B5EF4-FFF2-40B4-BE49-F238E27FC236}">
                  <a16:creationId xmlns:a16="http://schemas.microsoft.com/office/drawing/2014/main" id="{21526E81-FB44-479F-81C6-1FA9DC57716F}"/>
                </a:ext>
              </a:extLst>
            </p:cNvPr>
            <p:cNvSpPr txBox="1"/>
            <p:nvPr/>
          </p:nvSpPr>
          <p:spPr>
            <a:xfrm>
              <a:off x="5616595" y="1939169"/>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PE" sz="1800" kern="1200" dirty="0"/>
                <a:t>Por decisión interna del Sistema de Inspección del Trabajo  </a:t>
              </a:r>
            </a:p>
          </p:txBody>
        </p:sp>
      </p:grpSp>
      <p:grpSp>
        <p:nvGrpSpPr>
          <p:cNvPr id="15" name="Grupo 14">
            <a:extLst>
              <a:ext uri="{FF2B5EF4-FFF2-40B4-BE49-F238E27FC236}">
                <a16:creationId xmlns:a16="http://schemas.microsoft.com/office/drawing/2014/main" id="{2E20492A-E278-4EA3-9092-FA8375F5C67A}"/>
              </a:ext>
            </a:extLst>
          </p:cNvPr>
          <p:cNvGrpSpPr/>
          <p:nvPr/>
        </p:nvGrpSpPr>
        <p:grpSpPr>
          <a:xfrm>
            <a:off x="4187874" y="4813024"/>
            <a:ext cx="1677659" cy="1928344"/>
            <a:chOff x="4452695" y="3275447"/>
            <a:chExt cx="1677659" cy="1928344"/>
          </a:xfrm>
        </p:grpSpPr>
        <p:sp>
          <p:nvSpPr>
            <p:cNvPr id="16" name="Hexágono 15">
              <a:extLst>
                <a:ext uri="{FF2B5EF4-FFF2-40B4-BE49-F238E27FC236}">
                  <a16:creationId xmlns:a16="http://schemas.microsoft.com/office/drawing/2014/main" id="{442BDCE8-F7D7-4F9E-827D-8A0AEFEB35D3}"/>
                </a:ext>
              </a:extLst>
            </p:cNvPr>
            <p:cNvSpPr/>
            <p:nvPr/>
          </p:nvSpPr>
          <p:spPr>
            <a:xfrm rot="5400000">
              <a:off x="4327353" y="3400789"/>
              <a:ext cx="1928344" cy="1677659"/>
            </a:xfrm>
            <a:prstGeom prst="hexagon">
              <a:avLst>
                <a:gd name="adj" fmla="val 25000"/>
                <a:gd name="vf" fmla="val 11547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shade val="80000"/>
                <a:hueOff val="244997"/>
                <a:satOff val="-3514"/>
                <a:lumOff val="20492"/>
                <a:alphaOff val="0"/>
              </a:schemeClr>
            </a:effectRef>
            <a:fontRef idx="minor">
              <a:schemeClr val="lt1"/>
            </a:fontRef>
          </p:style>
        </p:sp>
        <p:sp>
          <p:nvSpPr>
            <p:cNvPr id="17" name="Hexágono 12">
              <a:extLst>
                <a:ext uri="{FF2B5EF4-FFF2-40B4-BE49-F238E27FC236}">
                  <a16:creationId xmlns:a16="http://schemas.microsoft.com/office/drawing/2014/main" id="{E6082900-0AF9-4FD8-96CB-A1E0EBD07D95}"/>
                </a:ext>
              </a:extLst>
            </p:cNvPr>
            <p:cNvSpPr txBox="1"/>
            <p:nvPr/>
          </p:nvSpPr>
          <p:spPr>
            <a:xfrm>
              <a:off x="4714130" y="3575947"/>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PE" sz="1300" kern="1200" dirty="0">
                  <a:solidFill>
                    <a:schemeClr val="tx1">
                      <a:lumMod val="50000"/>
                      <a:lumOff val="50000"/>
                    </a:schemeClr>
                  </a:solidFill>
                </a:rPr>
                <a:t>Por iniciativa de los inspectores</a:t>
              </a:r>
            </a:p>
          </p:txBody>
        </p:sp>
      </p:grpSp>
      <p:grpSp>
        <p:nvGrpSpPr>
          <p:cNvPr id="18" name="Grupo 17">
            <a:extLst>
              <a:ext uri="{FF2B5EF4-FFF2-40B4-BE49-F238E27FC236}">
                <a16:creationId xmlns:a16="http://schemas.microsoft.com/office/drawing/2014/main" id="{50739FE2-CD59-4BDB-87E5-CC64A3F13EAC}"/>
              </a:ext>
            </a:extLst>
          </p:cNvPr>
          <p:cNvGrpSpPr/>
          <p:nvPr/>
        </p:nvGrpSpPr>
        <p:grpSpPr>
          <a:xfrm>
            <a:off x="2376002" y="4813024"/>
            <a:ext cx="1677659" cy="1928344"/>
            <a:chOff x="2640823" y="3275447"/>
            <a:chExt cx="1677659" cy="1928344"/>
          </a:xfrm>
        </p:grpSpPr>
        <p:sp>
          <p:nvSpPr>
            <p:cNvPr id="19" name="Hexágono 18">
              <a:extLst>
                <a:ext uri="{FF2B5EF4-FFF2-40B4-BE49-F238E27FC236}">
                  <a16:creationId xmlns:a16="http://schemas.microsoft.com/office/drawing/2014/main" id="{C2E84CDD-8055-429C-B14A-F0D98A5FD786}"/>
                </a:ext>
              </a:extLst>
            </p:cNvPr>
            <p:cNvSpPr/>
            <p:nvPr/>
          </p:nvSpPr>
          <p:spPr>
            <a:xfrm rot="5400000">
              <a:off x="2515481" y="3400789"/>
              <a:ext cx="1928344" cy="1677659"/>
            </a:xfrm>
            <a:prstGeom prst="hexagon">
              <a:avLst>
                <a:gd name="adj" fmla="val 25000"/>
                <a:gd name="vf" fmla="val 11547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shade val="80000"/>
                <a:hueOff val="306246"/>
                <a:satOff val="-4392"/>
                <a:lumOff val="25615"/>
                <a:alphaOff val="0"/>
              </a:schemeClr>
            </a:effectRef>
            <a:fontRef idx="minor">
              <a:schemeClr val="lt1"/>
            </a:fontRef>
          </p:style>
        </p:sp>
        <p:sp>
          <p:nvSpPr>
            <p:cNvPr id="20" name="Hexágono 14">
              <a:extLst>
                <a:ext uri="{FF2B5EF4-FFF2-40B4-BE49-F238E27FC236}">
                  <a16:creationId xmlns:a16="http://schemas.microsoft.com/office/drawing/2014/main" id="{E0FBA27A-B39F-44A4-BEA4-A2F5AA69A0F7}"/>
                </a:ext>
              </a:extLst>
            </p:cNvPr>
            <p:cNvSpPr txBox="1"/>
            <p:nvPr/>
          </p:nvSpPr>
          <p:spPr>
            <a:xfrm>
              <a:off x="2902258" y="3575947"/>
              <a:ext cx="1154789" cy="1327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s-PE" sz="1300" kern="1200" dirty="0">
                  <a:solidFill>
                    <a:schemeClr val="tx1">
                      <a:lumMod val="50000"/>
                      <a:lumOff val="50000"/>
                    </a:schemeClr>
                  </a:solidFill>
                </a:rPr>
                <a:t>A petición de los empleadores y los trabajadores u organismos sindicales  </a:t>
              </a:r>
            </a:p>
          </p:txBody>
        </p:sp>
      </p:grpSp>
    </p:spTree>
    <p:extLst>
      <p:ext uri="{BB962C8B-B14F-4D97-AF65-F5344CB8AC3E}">
        <p14:creationId xmlns:p14="http://schemas.microsoft.com/office/powerpoint/2010/main" val="1480420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538545" y="517890"/>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600" smtClean="0"/>
              <a:t>Flujograma etapa de investigación</a:t>
            </a:r>
            <a:endParaRPr lang="es-PE" sz="3600" dirty="0"/>
          </a:p>
        </p:txBody>
      </p:sp>
      <p:graphicFrame>
        <p:nvGraphicFramePr>
          <p:cNvPr id="3" name="7 Diagrama">
            <a:extLst>
              <a:ext uri="{FF2B5EF4-FFF2-40B4-BE49-F238E27FC236}">
                <a16:creationId xmlns:a16="http://schemas.microsoft.com/office/drawing/2014/main" id="{E06AAE53-2DDC-4756-94A4-9AB94DCE45A7}"/>
              </a:ext>
            </a:extLst>
          </p:cNvPr>
          <p:cNvGraphicFramePr/>
          <p:nvPr>
            <p:extLst>
              <p:ext uri="{D42A27DB-BD31-4B8C-83A1-F6EECF244321}">
                <p14:modId xmlns:p14="http://schemas.microsoft.com/office/powerpoint/2010/main" val="549827952"/>
              </p:ext>
            </p:extLst>
          </p:nvPr>
        </p:nvGraphicFramePr>
        <p:xfrm>
          <a:off x="467544" y="2136175"/>
          <a:ext cx="8371603" cy="4132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1 Abrir llave">
            <a:extLst>
              <a:ext uri="{FF2B5EF4-FFF2-40B4-BE49-F238E27FC236}">
                <a16:creationId xmlns:a16="http://schemas.microsoft.com/office/drawing/2014/main" id="{701A43BC-C6EB-4C23-A28F-DE353F3AE817}"/>
              </a:ext>
            </a:extLst>
          </p:cNvPr>
          <p:cNvSpPr/>
          <p:nvPr/>
        </p:nvSpPr>
        <p:spPr>
          <a:xfrm rot="16200000">
            <a:off x="4331494" y="3975894"/>
            <a:ext cx="406400" cy="2557462"/>
          </a:xfrm>
          <a:prstGeom prst="leftBrace">
            <a:avLst>
              <a:gd name="adj1" fmla="val 0"/>
              <a:gd name="adj2" fmla="val 50000"/>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E" sz="1350" dirty="0"/>
          </a:p>
        </p:txBody>
      </p:sp>
      <p:sp>
        <p:nvSpPr>
          <p:cNvPr id="5" name="10 CuadroTexto">
            <a:extLst>
              <a:ext uri="{FF2B5EF4-FFF2-40B4-BE49-F238E27FC236}">
                <a16:creationId xmlns:a16="http://schemas.microsoft.com/office/drawing/2014/main" id="{940EBE68-CA84-465C-8C65-E3A49BC406F0}"/>
              </a:ext>
            </a:extLst>
          </p:cNvPr>
          <p:cNvSpPr txBox="1">
            <a:spLocks noChangeArrowheads="1"/>
          </p:cNvSpPr>
          <p:nvPr/>
        </p:nvSpPr>
        <p:spPr bwMode="auto">
          <a:xfrm>
            <a:off x="3724275" y="5516563"/>
            <a:ext cx="1620838" cy="461962"/>
          </a:xfrm>
          <a:prstGeom prst="rect">
            <a:avLst/>
          </a:prstGeom>
          <a:solidFill>
            <a:schemeClr val="bg1">
              <a:lumMod val="85000"/>
            </a:schemeClr>
          </a:solidFill>
          <a:ln>
            <a:noFill/>
          </a:ln>
        </p:spPr>
        <p:txBody>
          <a:bodyPr>
            <a:spAutoFit/>
          </a:bodyPr>
          <a:lstStyle>
            <a:lvl1pPr>
              <a:defRPr>
                <a:solidFill>
                  <a:srgbClr val="404040"/>
                </a:solidFill>
                <a:latin typeface="Trebuchet MS" pitchFamily="34" charset="0"/>
              </a:defRPr>
            </a:lvl1pPr>
            <a:lvl2pPr>
              <a:defRPr sz="1600">
                <a:solidFill>
                  <a:srgbClr val="404040"/>
                </a:solidFill>
                <a:latin typeface="Trebuchet MS" pitchFamily="34" charset="0"/>
              </a:defRPr>
            </a:lvl2pPr>
            <a:lvl3pPr>
              <a:defRPr sz="1400">
                <a:solidFill>
                  <a:srgbClr val="404040"/>
                </a:solidFill>
                <a:latin typeface="Trebuchet MS" pitchFamily="34" charset="0"/>
              </a:defRPr>
            </a:lvl3pPr>
            <a:lvl4pPr>
              <a:defRPr sz="1200">
                <a:solidFill>
                  <a:srgbClr val="404040"/>
                </a:solidFill>
                <a:latin typeface="Trebuchet MS" pitchFamily="34" charset="0"/>
              </a:defRPr>
            </a:lvl4pPr>
            <a:lvl5pPr>
              <a:defRPr sz="1200">
                <a:solidFill>
                  <a:srgbClr val="404040"/>
                </a:solidFill>
                <a:latin typeface="Trebuchet MS" pitchFamily="34" charset="0"/>
              </a:defRPr>
            </a:lvl5pPr>
            <a:lvl6pPr eaLnBrk="0" fontAlgn="base" hangingPunct="0">
              <a:spcAft>
                <a:spcPct val="0"/>
              </a:spcAft>
              <a:buFont typeface="Wingdings 3" pitchFamily="18" charset="2"/>
              <a:defRPr sz="1200">
                <a:solidFill>
                  <a:srgbClr val="404040"/>
                </a:solidFill>
                <a:latin typeface="Trebuchet MS" pitchFamily="34" charset="0"/>
              </a:defRPr>
            </a:lvl6pPr>
            <a:lvl7pPr eaLnBrk="0" fontAlgn="base" hangingPunct="0">
              <a:spcAft>
                <a:spcPct val="0"/>
              </a:spcAft>
              <a:buFont typeface="Wingdings 3" pitchFamily="18" charset="2"/>
              <a:defRPr sz="1200">
                <a:solidFill>
                  <a:srgbClr val="404040"/>
                </a:solidFill>
                <a:latin typeface="Trebuchet MS" pitchFamily="34" charset="0"/>
              </a:defRPr>
            </a:lvl7pPr>
            <a:lvl8pPr eaLnBrk="0" fontAlgn="base" hangingPunct="0">
              <a:spcAft>
                <a:spcPct val="0"/>
              </a:spcAft>
              <a:buFont typeface="Wingdings 3" pitchFamily="18" charset="2"/>
              <a:defRPr sz="1200">
                <a:solidFill>
                  <a:srgbClr val="404040"/>
                </a:solidFill>
                <a:latin typeface="Trebuchet MS" pitchFamily="34" charset="0"/>
              </a:defRPr>
            </a:lvl8pPr>
            <a:lvl9pPr eaLnBrk="0" fontAlgn="base" hangingPunct="0">
              <a:spcAft>
                <a:spcPct val="0"/>
              </a:spcAft>
              <a:buFont typeface="Wingdings 3" pitchFamily="18" charset="2"/>
              <a:defRPr sz="1200">
                <a:solidFill>
                  <a:srgbClr val="404040"/>
                </a:solidFill>
                <a:latin typeface="Trebuchet MS" pitchFamily="34" charset="0"/>
              </a:defRPr>
            </a:lvl9pPr>
          </a:lstStyle>
          <a:p>
            <a:pPr algn="ctr" eaLnBrk="1" hangingPunct="1">
              <a:defRPr/>
            </a:pPr>
            <a:r>
              <a:rPr lang="es-PE" sz="1200" dirty="0">
                <a:solidFill>
                  <a:srgbClr val="063964"/>
                </a:solidFill>
                <a:latin typeface="Calibri" pitchFamily="34" charset="0"/>
              </a:rPr>
              <a:t>Inicio: máximo 10 días hábiles</a:t>
            </a:r>
          </a:p>
        </p:txBody>
      </p:sp>
      <p:sp>
        <p:nvSpPr>
          <p:cNvPr id="6" name="13 Abrir llave">
            <a:extLst>
              <a:ext uri="{FF2B5EF4-FFF2-40B4-BE49-F238E27FC236}">
                <a16:creationId xmlns:a16="http://schemas.microsoft.com/office/drawing/2014/main" id="{0B62C507-05D6-4666-8A5B-F8923698A42B}"/>
              </a:ext>
            </a:extLst>
          </p:cNvPr>
          <p:cNvSpPr/>
          <p:nvPr/>
        </p:nvSpPr>
        <p:spPr>
          <a:xfrm rot="5400000">
            <a:off x="6432922" y="1673321"/>
            <a:ext cx="300037" cy="2725738"/>
          </a:xfrm>
          <a:prstGeom prst="leftBrac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E" sz="1350" dirty="0"/>
          </a:p>
        </p:txBody>
      </p:sp>
      <p:sp>
        <p:nvSpPr>
          <p:cNvPr id="7" name="12 CuadroTexto">
            <a:extLst>
              <a:ext uri="{FF2B5EF4-FFF2-40B4-BE49-F238E27FC236}">
                <a16:creationId xmlns:a16="http://schemas.microsoft.com/office/drawing/2014/main" id="{37C8AE02-397A-44F4-997E-567AF5EC64FF}"/>
              </a:ext>
            </a:extLst>
          </p:cNvPr>
          <p:cNvSpPr txBox="1">
            <a:spLocks noChangeArrowheads="1"/>
          </p:cNvSpPr>
          <p:nvPr/>
        </p:nvSpPr>
        <p:spPr bwMode="auto">
          <a:xfrm>
            <a:off x="5813425" y="2261759"/>
            <a:ext cx="1619250" cy="461962"/>
          </a:xfrm>
          <a:prstGeom prst="rect">
            <a:avLst/>
          </a:prstGeom>
          <a:solidFill>
            <a:schemeClr val="bg1">
              <a:lumMod val="85000"/>
            </a:schemeClr>
          </a:solidFill>
          <a:ln w="9525">
            <a:noFill/>
            <a:miter lim="800000"/>
            <a:headEnd/>
            <a:tailEnd/>
          </a:ln>
        </p:spPr>
        <p:txBody>
          <a:bodyPr>
            <a:spAutoFit/>
          </a:bodyPr>
          <a:lstStyle>
            <a:lvl1pPr>
              <a:defRPr>
                <a:solidFill>
                  <a:srgbClr val="404040"/>
                </a:solidFill>
                <a:latin typeface="Trebuchet MS" pitchFamily="34" charset="0"/>
              </a:defRPr>
            </a:lvl1pPr>
            <a:lvl2pPr>
              <a:defRPr sz="1600">
                <a:solidFill>
                  <a:srgbClr val="404040"/>
                </a:solidFill>
                <a:latin typeface="Trebuchet MS" pitchFamily="34" charset="0"/>
              </a:defRPr>
            </a:lvl2pPr>
            <a:lvl3pPr>
              <a:defRPr sz="1400">
                <a:solidFill>
                  <a:srgbClr val="404040"/>
                </a:solidFill>
                <a:latin typeface="Trebuchet MS" pitchFamily="34" charset="0"/>
              </a:defRPr>
            </a:lvl3pPr>
            <a:lvl4pPr>
              <a:defRPr sz="1200">
                <a:solidFill>
                  <a:srgbClr val="404040"/>
                </a:solidFill>
                <a:latin typeface="Trebuchet MS" pitchFamily="34" charset="0"/>
              </a:defRPr>
            </a:lvl4pPr>
            <a:lvl5pPr>
              <a:defRPr sz="1200">
                <a:solidFill>
                  <a:srgbClr val="404040"/>
                </a:solidFill>
                <a:latin typeface="Trebuchet MS" pitchFamily="34" charset="0"/>
              </a:defRPr>
            </a:lvl5pPr>
            <a:lvl6pPr eaLnBrk="0" fontAlgn="base" hangingPunct="0">
              <a:spcAft>
                <a:spcPct val="0"/>
              </a:spcAft>
              <a:buFont typeface="Wingdings 3" pitchFamily="18" charset="2"/>
              <a:defRPr sz="1200">
                <a:solidFill>
                  <a:srgbClr val="404040"/>
                </a:solidFill>
                <a:latin typeface="Trebuchet MS" pitchFamily="34" charset="0"/>
              </a:defRPr>
            </a:lvl6pPr>
            <a:lvl7pPr eaLnBrk="0" fontAlgn="base" hangingPunct="0">
              <a:spcAft>
                <a:spcPct val="0"/>
              </a:spcAft>
              <a:buFont typeface="Wingdings 3" pitchFamily="18" charset="2"/>
              <a:defRPr sz="1200">
                <a:solidFill>
                  <a:srgbClr val="404040"/>
                </a:solidFill>
                <a:latin typeface="Trebuchet MS" pitchFamily="34" charset="0"/>
              </a:defRPr>
            </a:lvl7pPr>
            <a:lvl8pPr eaLnBrk="0" fontAlgn="base" hangingPunct="0">
              <a:spcAft>
                <a:spcPct val="0"/>
              </a:spcAft>
              <a:buFont typeface="Wingdings 3" pitchFamily="18" charset="2"/>
              <a:defRPr sz="1200">
                <a:solidFill>
                  <a:srgbClr val="404040"/>
                </a:solidFill>
                <a:latin typeface="Trebuchet MS" pitchFamily="34" charset="0"/>
              </a:defRPr>
            </a:lvl8pPr>
            <a:lvl9pPr eaLnBrk="0" fontAlgn="base" hangingPunct="0">
              <a:spcAft>
                <a:spcPct val="0"/>
              </a:spcAft>
              <a:buFont typeface="Wingdings 3" pitchFamily="18" charset="2"/>
              <a:defRPr sz="1200">
                <a:solidFill>
                  <a:srgbClr val="404040"/>
                </a:solidFill>
                <a:latin typeface="Trebuchet MS" pitchFamily="34" charset="0"/>
              </a:defRPr>
            </a:lvl9pPr>
          </a:lstStyle>
          <a:p>
            <a:pPr algn="ctr" eaLnBrk="1" hangingPunct="1">
              <a:defRPr/>
            </a:pPr>
            <a:r>
              <a:rPr lang="es-PE" sz="1200" dirty="0">
                <a:solidFill>
                  <a:srgbClr val="063964"/>
                </a:solidFill>
                <a:latin typeface="Calibri" pitchFamily="34" charset="0"/>
              </a:rPr>
              <a:t>Máximo de 30 días prorrogables </a:t>
            </a:r>
          </a:p>
        </p:txBody>
      </p:sp>
      <p:sp>
        <p:nvSpPr>
          <p:cNvPr id="8" name="Llamada ovalada 1">
            <a:extLst>
              <a:ext uri="{FF2B5EF4-FFF2-40B4-BE49-F238E27FC236}">
                <a16:creationId xmlns:a16="http://schemas.microsoft.com/office/drawing/2014/main" id="{7FD45996-13DF-4CE3-BE8D-7CAF003BB8DF}"/>
              </a:ext>
            </a:extLst>
          </p:cNvPr>
          <p:cNvSpPr/>
          <p:nvPr/>
        </p:nvSpPr>
        <p:spPr>
          <a:xfrm>
            <a:off x="6948264" y="1444729"/>
            <a:ext cx="1544638" cy="490537"/>
          </a:xfrm>
          <a:prstGeom prst="wedgeEllipseCallout">
            <a:avLst>
              <a:gd name="adj1" fmla="val -19959"/>
              <a:gd name="adj2" fmla="val 9267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dirty="0">
                <a:solidFill>
                  <a:schemeClr val="bg1"/>
                </a:solidFill>
              </a:rPr>
              <a:t>En SST plazo máximo 30 días</a:t>
            </a:r>
          </a:p>
        </p:txBody>
      </p:sp>
    </p:spTree>
    <p:extLst>
      <p:ext uri="{BB962C8B-B14F-4D97-AF65-F5344CB8AC3E}">
        <p14:creationId xmlns:p14="http://schemas.microsoft.com/office/powerpoint/2010/main" val="215092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2411413" y="1052736"/>
            <a:ext cx="4752975"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La conciliación administrativa en la Autoridad de Trabajo</a:t>
            </a:r>
          </a:p>
        </p:txBody>
      </p:sp>
      <p:sp>
        <p:nvSpPr>
          <p:cNvPr id="3" name="4 Rectángulo redondeado"/>
          <p:cNvSpPr/>
          <p:nvPr/>
        </p:nvSpPr>
        <p:spPr>
          <a:xfrm>
            <a:off x="827584" y="2060848"/>
            <a:ext cx="2787650" cy="5048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s-PE" dirty="0"/>
          </a:p>
          <a:p>
            <a:pPr algn="ctr">
              <a:defRPr/>
            </a:pPr>
            <a:r>
              <a:rPr lang="es-PE" dirty="0"/>
              <a:t>Marco Normativo</a:t>
            </a:r>
          </a:p>
          <a:p>
            <a:pPr algn="ctr">
              <a:defRPr/>
            </a:pPr>
            <a:endParaRPr lang="es-PE" dirty="0"/>
          </a:p>
        </p:txBody>
      </p:sp>
      <p:sp>
        <p:nvSpPr>
          <p:cNvPr id="4" name="5 Pergamino horizontal"/>
          <p:cNvSpPr/>
          <p:nvPr/>
        </p:nvSpPr>
        <p:spPr>
          <a:xfrm>
            <a:off x="827584" y="3068960"/>
            <a:ext cx="4465638" cy="14398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Ley General de Inspección del trabajo y Defensa del Trabajador</a:t>
            </a:r>
          </a:p>
          <a:p>
            <a:pPr algn="ctr">
              <a:defRPr/>
            </a:pPr>
            <a:r>
              <a:rPr lang="es-ES" dirty="0" err="1"/>
              <a:t>Dec</a:t>
            </a:r>
            <a:r>
              <a:rPr lang="es-ES" dirty="0"/>
              <a:t>. </a:t>
            </a:r>
            <a:r>
              <a:rPr lang="es-ES" dirty="0" err="1"/>
              <a:t>Leg</a:t>
            </a:r>
            <a:r>
              <a:rPr lang="es-ES" dirty="0"/>
              <a:t>. No 910</a:t>
            </a:r>
            <a:endParaRPr lang="es-PE" dirty="0"/>
          </a:p>
        </p:txBody>
      </p:sp>
      <p:sp>
        <p:nvSpPr>
          <p:cNvPr id="5" name="6 Pergamino horizontal"/>
          <p:cNvSpPr/>
          <p:nvPr/>
        </p:nvSpPr>
        <p:spPr>
          <a:xfrm>
            <a:off x="827584" y="4580831"/>
            <a:ext cx="4465638" cy="14398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Reglamento de la Ley General de Inspección del trabajo y Defensa del Trabajador</a:t>
            </a:r>
          </a:p>
          <a:p>
            <a:pPr algn="ctr">
              <a:defRPr/>
            </a:pPr>
            <a:r>
              <a:rPr lang="es-ES" dirty="0" err="1"/>
              <a:t>Dec</a:t>
            </a:r>
            <a:r>
              <a:rPr lang="es-ES" dirty="0"/>
              <a:t>. </a:t>
            </a:r>
            <a:r>
              <a:rPr lang="es-ES" dirty="0" err="1"/>
              <a:t>Sup</a:t>
            </a:r>
            <a:r>
              <a:rPr lang="es-ES" dirty="0"/>
              <a:t>. No 020-2001-Tr</a:t>
            </a:r>
            <a:endParaRPr lang="es-PE" dirty="0"/>
          </a:p>
        </p:txBody>
      </p:sp>
      <p:pic>
        <p:nvPicPr>
          <p:cNvPr id="6" name="Picture 2" descr="http://www.paginasamarillas.com.pe/dbimages/D79186/D79186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3979" y="3194373"/>
            <a:ext cx="3003582" cy="2628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122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457200" y="980728"/>
            <a:ext cx="8229600" cy="1143000"/>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Modalidades de Actuación</a:t>
            </a:r>
            <a:endParaRPr lang="es-PE" dirty="0"/>
          </a:p>
        </p:txBody>
      </p:sp>
      <p:sp>
        <p:nvSpPr>
          <p:cNvPr id="3" name="Rectángulo redondeado 2">
            <a:extLst>
              <a:ext uri="{FF2B5EF4-FFF2-40B4-BE49-F238E27FC236}">
                <a16:creationId xmlns:a16="http://schemas.microsoft.com/office/drawing/2014/main" id="{134EAEEA-48C1-4B42-AC1B-E00F5F7542DE}"/>
              </a:ext>
            </a:extLst>
          </p:cNvPr>
          <p:cNvSpPr/>
          <p:nvPr/>
        </p:nvSpPr>
        <p:spPr>
          <a:xfrm>
            <a:off x="1287463" y="2853208"/>
            <a:ext cx="6799262" cy="1062038"/>
          </a:xfrm>
          <a:prstGeom prst="round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PE" sz="2400" dirty="0">
                <a:solidFill>
                  <a:srgbClr val="063964"/>
                </a:solidFill>
              </a:rPr>
              <a:t>Visitas de inspección a los centros y </a:t>
            </a:r>
          </a:p>
          <a:p>
            <a:pPr algn="ctr">
              <a:defRPr/>
            </a:pPr>
            <a:r>
              <a:rPr lang="es-PE" sz="2400" dirty="0">
                <a:solidFill>
                  <a:srgbClr val="063964"/>
                </a:solidFill>
              </a:rPr>
              <a:t>lugares de trabajo.</a:t>
            </a:r>
          </a:p>
        </p:txBody>
      </p:sp>
      <p:sp>
        <p:nvSpPr>
          <p:cNvPr id="4" name="Rectángulo redondeado 6">
            <a:extLst>
              <a:ext uri="{FF2B5EF4-FFF2-40B4-BE49-F238E27FC236}">
                <a16:creationId xmlns:a16="http://schemas.microsoft.com/office/drawing/2014/main" id="{FDBA2DBC-05A3-4C6B-AB9C-5D3003C90F6D}"/>
              </a:ext>
            </a:extLst>
          </p:cNvPr>
          <p:cNvSpPr/>
          <p:nvPr/>
        </p:nvSpPr>
        <p:spPr>
          <a:xfrm>
            <a:off x="1287463" y="3953346"/>
            <a:ext cx="6799262" cy="1052512"/>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PE" sz="2400" dirty="0">
                <a:solidFill>
                  <a:srgbClr val="063964"/>
                </a:solidFill>
              </a:rPr>
              <a:t>Requerimiento de comparecencia del </a:t>
            </a:r>
          </a:p>
          <a:p>
            <a:pPr algn="ctr">
              <a:defRPr/>
            </a:pPr>
            <a:r>
              <a:rPr lang="es-PE" sz="2400" dirty="0">
                <a:solidFill>
                  <a:srgbClr val="063964"/>
                </a:solidFill>
              </a:rPr>
              <a:t>sujeto inspeccionado.</a:t>
            </a:r>
          </a:p>
        </p:txBody>
      </p:sp>
      <p:sp>
        <p:nvSpPr>
          <p:cNvPr id="5" name="Rectángulo redondeado 6">
            <a:extLst>
              <a:ext uri="{FF2B5EF4-FFF2-40B4-BE49-F238E27FC236}">
                <a16:creationId xmlns:a16="http://schemas.microsoft.com/office/drawing/2014/main" id="{D2797D66-7840-4CD1-BC14-EFB6D01499D3}"/>
              </a:ext>
            </a:extLst>
          </p:cNvPr>
          <p:cNvSpPr/>
          <p:nvPr/>
        </p:nvSpPr>
        <p:spPr>
          <a:xfrm>
            <a:off x="1287463" y="5040783"/>
            <a:ext cx="6799262" cy="1052513"/>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PE" sz="2400" dirty="0">
                <a:solidFill>
                  <a:srgbClr val="063964"/>
                </a:solidFill>
              </a:rPr>
              <a:t>Comprobación de datos o antecedentes.</a:t>
            </a:r>
          </a:p>
        </p:txBody>
      </p:sp>
    </p:spTree>
    <p:extLst>
      <p:ext uri="{BB962C8B-B14F-4D97-AF65-F5344CB8AC3E}">
        <p14:creationId xmlns:p14="http://schemas.microsoft.com/office/powerpoint/2010/main" val="127665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457200" y="980728"/>
            <a:ext cx="8229600" cy="1143000"/>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Actuaciones del sistema de inspección de trabajo</a:t>
            </a:r>
            <a:endParaRPr lang="es-PE" dirty="0"/>
          </a:p>
        </p:txBody>
      </p:sp>
      <p:sp>
        <p:nvSpPr>
          <p:cNvPr id="3" name="3 Rectángulo">
            <a:extLst>
              <a:ext uri="{FF2B5EF4-FFF2-40B4-BE49-F238E27FC236}">
                <a16:creationId xmlns:a16="http://schemas.microsoft.com/office/drawing/2014/main" id="{2894C968-B3C7-4340-AE22-14B7FC1C04F8}"/>
              </a:ext>
            </a:extLst>
          </p:cNvPr>
          <p:cNvSpPr/>
          <p:nvPr/>
        </p:nvSpPr>
        <p:spPr>
          <a:xfrm>
            <a:off x="611560" y="2492896"/>
            <a:ext cx="7632700" cy="3786187"/>
          </a:xfrm>
          <a:prstGeom prst="rect">
            <a:avLst/>
          </a:prstGeom>
        </p:spPr>
        <p:txBody>
          <a:bodyPr>
            <a:spAutoFit/>
          </a:bodyPr>
          <a:lstStyle/>
          <a:p>
            <a:pPr algn="just">
              <a:defRPr/>
            </a:pPr>
            <a:r>
              <a:rPr lang="es-PE" sz="2400" b="1" dirty="0">
                <a:solidFill>
                  <a:schemeClr val="tx2"/>
                </a:solidFill>
              </a:rPr>
              <a:t>Al finalizar las actuaciones </a:t>
            </a:r>
            <a:r>
              <a:rPr lang="es-PE" sz="2400" b="1" dirty="0" err="1">
                <a:solidFill>
                  <a:schemeClr val="tx2"/>
                </a:solidFill>
              </a:rPr>
              <a:t>inspectivas</a:t>
            </a:r>
            <a:r>
              <a:rPr lang="es-PE" sz="2400" b="1" dirty="0">
                <a:solidFill>
                  <a:schemeClr val="tx2"/>
                </a:solidFill>
              </a:rPr>
              <a:t>:</a:t>
            </a:r>
          </a:p>
          <a:p>
            <a:pPr algn="just">
              <a:defRPr/>
            </a:pPr>
            <a:endParaRPr lang="es-PE" sz="2400" dirty="0">
              <a:solidFill>
                <a:schemeClr val="tx2"/>
              </a:solidFill>
            </a:endParaRPr>
          </a:p>
          <a:p>
            <a:pPr marL="342900" indent="-342900" algn="just">
              <a:buFont typeface="Arial" pitchFamily="34" charset="0"/>
              <a:buChar char="•"/>
              <a:defRPr/>
            </a:pPr>
            <a:r>
              <a:rPr lang="es-PE" sz="2400" dirty="0">
                <a:solidFill>
                  <a:schemeClr val="tx2"/>
                </a:solidFill>
              </a:rPr>
              <a:t>En caso de no advertirse infracciones o de haberse subsanado las mismas se emite el </a:t>
            </a:r>
            <a:r>
              <a:rPr lang="es-PE" sz="2400" b="1" dirty="0">
                <a:solidFill>
                  <a:schemeClr val="tx2"/>
                </a:solidFill>
              </a:rPr>
              <a:t>INFORME </a:t>
            </a:r>
            <a:r>
              <a:rPr lang="es-PE" sz="2400" dirty="0">
                <a:solidFill>
                  <a:schemeClr val="tx2"/>
                </a:solidFill>
              </a:rPr>
              <a:t>correspondiente y se archiva.</a:t>
            </a:r>
          </a:p>
          <a:p>
            <a:pPr marL="342900" indent="-342900" algn="just">
              <a:buFont typeface="Arial" pitchFamily="34" charset="0"/>
              <a:buChar char="•"/>
              <a:defRPr/>
            </a:pPr>
            <a:endParaRPr lang="es-PE" sz="2400" dirty="0">
              <a:solidFill>
                <a:schemeClr val="tx2"/>
              </a:solidFill>
            </a:endParaRPr>
          </a:p>
          <a:p>
            <a:pPr marL="342900" indent="-342900" algn="just">
              <a:buFont typeface="Arial" pitchFamily="34" charset="0"/>
              <a:buChar char="•"/>
              <a:defRPr/>
            </a:pPr>
            <a:r>
              <a:rPr lang="es-PE" sz="2400" dirty="0">
                <a:solidFill>
                  <a:schemeClr val="tx2"/>
                </a:solidFill>
              </a:rPr>
              <a:t>En caso de no subsanarse las infracciones detectadas o estas tengan el carácter de insubsanable se emite el </a:t>
            </a:r>
            <a:r>
              <a:rPr lang="es-PE" sz="2400" b="1" dirty="0">
                <a:solidFill>
                  <a:schemeClr val="tx2"/>
                </a:solidFill>
              </a:rPr>
              <a:t>ACTA DE INFRACCIÓN</a:t>
            </a:r>
            <a:r>
              <a:rPr lang="es-PE" sz="2400" dirty="0">
                <a:solidFill>
                  <a:schemeClr val="tx2"/>
                </a:solidFill>
              </a:rPr>
              <a:t>, en mérito a la cual se dará inicio de oficio al procedimiento sancionador.</a:t>
            </a:r>
          </a:p>
        </p:txBody>
      </p:sp>
    </p:spTree>
    <p:extLst>
      <p:ext uri="{BB962C8B-B14F-4D97-AF65-F5344CB8AC3E}">
        <p14:creationId xmlns:p14="http://schemas.microsoft.com/office/powerpoint/2010/main" val="891163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350763" y="764704"/>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Actas de Infracción</a:t>
            </a:r>
            <a:endParaRPr lang="es-PE" dirty="0"/>
          </a:p>
        </p:txBody>
      </p:sp>
      <p:sp>
        <p:nvSpPr>
          <p:cNvPr id="3" name="Rectángulo 2">
            <a:extLst>
              <a:ext uri="{FF2B5EF4-FFF2-40B4-BE49-F238E27FC236}">
                <a16:creationId xmlns:a16="http://schemas.microsoft.com/office/drawing/2014/main" id="{93AD89A6-294A-4DAB-B64B-CF5248A4D19E}"/>
              </a:ext>
            </a:extLst>
          </p:cNvPr>
          <p:cNvSpPr/>
          <p:nvPr/>
        </p:nvSpPr>
        <p:spPr>
          <a:xfrm>
            <a:off x="755576" y="2204864"/>
            <a:ext cx="7419975" cy="4154488"/>
          </a:xfrm>
          <a:prstGeom prst="rect">
            <a:avLst/>
          </a:prstGeom>
        </p:spPr>
        <p:txBody>
          <a:bodyPr>
            <a:spAutoFit/>
          </a:bodyPr>
          <a:lstStyle/>
          <a:p>
            <a:pPr marL="342900" indent="-342900" algn="just">
              <a:spcAft>
                <a:spcPts val="0"/>
              </a:spcAft>
              <a:buFont typeface="+mj-lt"/>
              <a:buAutoNum type="alphaUcPeriod"/>
              <a:tabLst>
                <a:tab pos="457200" algn="l"/>
              </a:tabLst>
              <a:defRPr/>
            </a:pPr>
            <a:r>
              <a:rPr lang="es-PE" sz="2400" dirty="0">
                <a:solidFill>
                  <a:schemeClr val="tx2"/>
                </a:solidFill>
                <a:ea typeface="Times New Roman" panose="02020603050405020304" pitchFamily="18" charset="0"/>
                <a:cs typeface="Times New Roman" panose="02020603050405020304" pitchFamily="18" charset="0"/>
              </a:rPr>
              <a:t>Identificación del sujeto responsable </a:t>
            </a:r>
          </a:p>
          <a:p>
            <a:pPr marL="342900" indent="-342900" algn="just">
              <a:spcAft>
                <a:spcPts val="0"/>
              </a:spcAft>
              <a:buFont typeface="+mj-lt"/>
              <a:buAutoNum type="alphaUcPeriod"/>
              <a:tabLst>
                <a:tab pos="457200" algn="l"/>
              </a:tabLst>
              <a:defRPr/>
            </a:pPr>
            <a:r>
              <a:rPr lang="es-PE" sz="2400" dirty="0">
                <a:solidFill>
                  <a:schemeClr val="tx2"/>
                </a:solidFill>
                <a:ea typeface="Times New Roman" panose="02020603050405020304" pitchFamily="18" charset="0"/>
                <a:cs typeface="Times New Roman" panose="02020603050405020304" pitchFamily="18" charset="0"/>
              </a:rPr>
              <a:t>Los medios de investigación utilizados para la constatación de los hechos.</a:t>
            </a:r>
          </a:p>
          <a:p>
            <a:pPr marL="342900" indent="-342900" algn="just">
              <a:spcAft>
                <a:spcPts val="0"/>
              </a:spcAft>
              <a:buFont typeface="+mj-lt"/>
              <a:buAutoNum type="alphaUcPeriod"/>
              <a:tabLst>
                <a:tab pos="457200" algn="l"/>
              </a:tabLst>
              <a:defRPr/>
            </a:pPr>
            <a:r>
              <a:rPr lang="es-PE" sz="2400" dirty="0">
                <a:solidFill>
                  <a:schemeClr val="tx2"/>
                </a:solidFill>
                <a:ea typeface="Times New Roman" panose="02020603050405020304" pitchFamily="18" charset="0"/>
                <a:cs typeface="Times New Roman" panose="02020603050405020304" pitchFamily="18" charset="0"/>
              </a:rPr>
              <a:t> Los </a:t>
            </a:r>
            <a:r>
              <a:rPr lang="es-PE" sz="2400" b="1" dirty="0">
                <a:solidFill>
                  <a:schemeClr val="tx2"/>
                </a:solidFill>
                <a:ea typeface="Times New Roman" panose="02020603050405020304" pitchFamily="18" charset="0"/>
                <a:cs typeface="Times New Roman" panose="02020603050405020304" pitchFamily="18" charset="0"/>
              </a:rPr>
              <a:t>hechos constatados </a:t>
            </a:r>
            <a:r>
              <a:rPr lang="es-PE" sz="2400" dirty="0">
                <a:solidFill>
                  <a:schemeClr val="tx2"/>
                </a:solidFill>
                <a:ea typeface="Times New Roman" panose="02020603050405020304" pitchFamily="18" charset="0"/>
                <a:cs typeface="Times New Roman" panose="02020603050405020304" pitchFamily="18" charset="0"/>
              </a:rPr>
              <a:t>.</a:t>
            </a:r>
            <a:endParaRPr lang="es-PE" sz="24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mj-lt"/>
              <a:buAutoNum type="alphaUcPeriod"/>
              <a:tabLst>
                <a:tab pos="457200" algn="l"/>
              </a:tabLst>
              <a:defRPr/>
            </a:pPr>
            <a:r>
              <a:rPr lang="es-PE" sz="2400" dirty="0">
                <a:solidFill>
                  <a:schemeClr val="tx2"/>
                </a:solidFill>
                <a:ea typeface="Times New Roman" panose="02020603050405020304" pitchFamily="18" charset="0"/>
                <a:cs typeface="Times New Roman" panose="02020603050405020304" pitchFamily="18" charset="0"/>
              </a:rPr>
              <a:t>La </a:t>
            </a:r>
            <a:r>
              <a:rPr lang="es-PE" sz="2400" b="1" dirty="0">
                <a:solidFill>
                  <a:schemeClr val="tx2"/>
                </a:solidFill>
                <a:ea typeface="Times New Roman" panose="02020603050405020304" pitchFamily="18" charset="0"/>
                <a:cs typeface="Times New Roman" panose="02020603050405020304" pitchFamily="18" charset="0"/>
              </a:rPr>
              <a:t>calificación de la infracción </a:t>
            </a:r>
            <a:r>
              <a:rPr lang="x-none" sz="2400" b="1" dirty="0">
                <a:solidFill>
                  <a:schemeClr val="tx2"/>
                </a:solidFill>
                <a:ea typeface="Times New Roman" panose="02020603050405020304" pitchFamily="18" charset="0"/>
                <a:cs typeface="Times New Roman" panose="02020603050405020304" pitchFamily="18" charset="0"/>
              </a:rPr>
              <a:t>y </a:t>
            </a:r>
            <a:r>
              <a:rPr lang="es-PE" sz="2400" dirty="0">
                <a:solidFill>
                  <a:schemeClr val="tx2"/>
                </a:solidFill>
                <a:ea typeface="Times New Roman" panose="02020603050405020304" pitchFamily="18" charset="0"/>
                <a:cs typeface="Times New Roman" panose="02020603050405020304" pitchFamily="18" charset="0"/>
              </a:rPr>
              <a:t>la </a:t>
            </a:r>
            <a:r>
              <a:rPr lang="es-PE" sz="2400" b="1" dirty="0">
                <a:solidFill>
                  <a:schemeClr val="tx2"/>
                </a:solidFill>
                <a:ea typeface="Times New Roman" panose="02020603050405020304" pitchFamily="18" charset="0"/>
                <a:cs typeface="Times New Roman" panose="02020603050405020304" pitchFamily="18" charset="0"/>
              </a:rPr>
              <a:t>norma vulnerada</a:t>
            </a:r>
            <a:r>
              <a:rPr lang="es-PE" sz="2400" dirty="0">
                <a:solidFill>
                  <a:schemeClr val="tx2"/>
                </a:solidFill>
                <a:ea typeface="Times New Roman" panose="02020603050405020304" pitchFamily="18" charset="0"/>
                <a:cs typeface="Times New Roman" panose="02020603050405020304" pitchFamily="18" charset="0"/>
              </a:rPr>
              <a:t>.</a:t>
            </a:r>
            <a:endParaRPr lang="es-PE" sz="24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mj-lt"/>
              <a:buAutoNum type="alphaUcPeriod"/>
              <a:tabLst>
                <a:tab pos="457200" algn="l"/>
              </a:tabLst>
              <a:defRPr/>
            </a:pPr>
            <a:r>
              <a:rPr lang="es-PE" sz="2400" b="1" dirty="0">
                <a:solidFill>
                  <a:schemeClr val="tx2"/>
                </a:solidFill>
                <a:ea typeface="Times New Roman" panose="02020603050405020304" pitchFamily="18" charset="0"/>
                <a:cs typeface="Times New Roman" panose="02020603050405020304" pitchFamily="18" charset="0"/>
              </a:rPr>
              <a:t>Graduación de la infracción</a:t>
            </a:r>
            <a:r>
              <a:rPr lang="es-PE" sz="2400" dirty="0">
                <a:solidFill>
                  <a:schemeClr val="tx2"/>
                </a:solidFill>
                <a:ea typeface="Times New Roman" panose="02020603050405020304" pitchFamily="18" charset="0"/>
                <a:cs typeface="Times New Roman" panose="02020603050405020304" pitchFamily="18" charset="0"/>
              </a:rPr>
              <a:t>, la propuesta de </a:t>
            </a:r>
            <a:r>
              <a:rPr lang="es-PE" sz="2400" b="1" dirty="0">
                <a:solidFill>
                  <a:schemeClr val="tx2"/>
                </a:solidFill>
                <a:ea typeface="Times New Roman" panose="02020603050405020304" pitchFamily="18" charset="0"/>
                <a:cs typeface="Times New Roman" panose="02020603050405020304" pitchFamily="18" charset="0"/>
              </a:rPr>
              <a:t>sanción y su cuantificación</a:t>
            </a:r>
            <a:r>
              <a:rPr lang="es-PE" sz="2400" dirty="0">
                <a:solidFill>
                  <a:schemeClr val="tx2"/>
                </a:solidFill>
                <a:ea typeface="Times New Roman" panose="02020603050405020304" pitchFamily="18" charset="0"/>
                <a:cs typeface="Times New Roman" panose="02020603050405020304" pitchFamily="18" charset="0"/>
              </a:rPr>
              <a:t>.</a:t>
            </a:r>
            <a:endParaRPr lang="es-PE" sz="24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mj-lt"/>
              <a:buAutoNum type="alphaUcPeriod"/>
              <a:tabLst>
                <a:tab pos="457200" algn="l"/>
              </a:tabLst>
              <a:defRPr/>
            </a:pPr>
            <a:r>
              <a:rPr lang="x-none" sz="2400" b="1" dirty="0">
                <a:solidFill>
                  <a:schemeClr val="tx2"/>
                </a:solidFill>
                <a:ea typeface="Times New Roman" panose="02020603050405020304" pitchFamily="18" charset="0"/>
                <a:cs typeface="Times New Roman" panose="02020603050405020304" pitchFamily="18" charset="0"/>
              </a:rPr>
              <a:t>R</a:t>
            </a:r>
            <a:r>
              <a:rPr lang="es-PE" sz="2400" b="1" dirty="0" err="1">
                <a:solidFill>
                  <a:schemeClr val="tx2"/>
                </a:solidFill>
                <a:ea typeface="Times New Roman" panose="02020603050405020304" pitchFamily="18" charset="0"/>
                <a:cs typeface="Times New Roman" panose="02020603050405020304" pitchFamily="18" charset="0"/>
              </a:rPr>
              <a:t>esponsable</a:t>
            </a:r>
            <a:r>
              <a:rPr lang="es-PE" sz="2400" b="1" dirty="0">
                <a:solidFill>
                  <a:schemeClr val="tx2"/>
                </a:solidFill>
                <a:ea typeface="Times New Roman" panose="02020603050405020304" pitchFamily="18" charset="0"/>
                <a:cs typeface="Times New Roman" panose="02020603050405020304" pitchFamily="18" charset="0"/>
              </a:rPr>
              <a:t> solidario</a:t>
            </a:r>
            <a:r>
              <a:rPr lang="es-PE" sz="2400" dirty="0">
                <a:solidFill>
                  <a:schemeClr val="tx2"/>
                </a:solidFill>
                <a:ea typeface="Times New Roman" panose="02020603050405020304" pitchFamily="18" charset="0"/>
                <a:cs typeface="Times New Roman" panose="02020603050405020304" pitchFamily="18" charset="0"/>
              </a:rPr>
              <a:t>.</a:t>
            </a:r>
          </a:p>
          <a:p>
            <a:pPr algn="just">
              <a:spcAft>
                <a:spcPts val="0"/>
              </a:spcAft>
              <a:tabLst>
                <a:tab pos="457200" algn="l"/>
              </a:tabLst>
              <a:defRPr/>
            </a:pPr>
            <a:endParaRPr lang="es-PE" sz="24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defRPr/>
            </a:pPr>
            <a:r>
              <a:rPr lang="es-PE" sz="2400" b="1" dirty="0">
                <a:solidFill>
                  <a:schemeClr val="tx2"/>
                </a:solidFill>
                <a:ea typeface="Calibri" panose="020F0502020204030204" pitchFamily="34" charset="0"/>
                <a:cs typeface="Times New Roman" panose="02020603050405020304" pitchFamily="18" charset="0"/>
              </a:rPr>
              <a:t>Los hechos constatados por los Inspectores de Trabajo </a:t>
            </a:r>
            <a:r>
              <a:rPr lang="x-none" sz="2400" b="1" dirty="0">
                <a:solidFill>
                  <a:schemeClr val="tx2"/>
                </a:solidFill>
                <a:ea typeface="Calibri" panose="020F0502020204030204" pitchFamily="34" charset="0"/>
                <a:cs typeface="Times New Roman" panose="02020603050405020304" pitchFamily="18" charset="0"/>
              </a:rPr>
              <a:t>contenidas </a:t>
            </a:r>
            <a:r>
              <a:rPr lang="es-PE" sz="2400" dirty="0">
                <a:solidFill>
                  <a:schemeClr val="tx2"/>
                </a:solidFill>
                <a:ea typeface="Calibri" panose="020F0502020204030204" pitchFamily="34" charset="0"/>
                <a:cs typeface="Times New Roman" panose="02020603050405020304" pitchFamily="18" charset="0"/>
              </a:rPr>
              <a:t>en </a:t>
            </a:r>
            <a:r>
              <a:rPr lang="x-none" sz="2400" dirty="0">
                <a:solidFill>
                  <a:schemeClr val="tx2"/>
                </a:solidFill>
                <a:ea typeface="Calibri" panose="020F0502020204030204" pitchFamily="34" charset="0"/>
                <a:cs typeface="Times New Roman" panose="02020603050405020304" pitchFamily="18" charset="0"/>
              </a:rPr>
              <a:t>el </a:t>
            </a:r>
            <a:r>
              <a:rPr lang="es-PE" sz="2400" dirty="0">
                <a:solidFill>
                  <a:schemeClr val="tx2"/>
                </a:solidFill>
                <a:ea typeface="Calibri" panose="020F0502020204030204" pitchFamily="34" charset="0"/>
                <a:cs typeface="Times New Roman" panose="02020603050405020304" pitchFamily="18" charset="0"/>
              </a:rPr>
              <a:t>Acta de Inspección, </a:t>
            </a:r>
            <a:r>
              <a:rPr lang="es-PE" sz="2400" b="1" dirty="0">
                <a:solidFill>
                  <a:schemeClr val="tx2"/>
                </a:solidFill>
                <a:ea typeface="Calibri" panose="020F0502020204030204" pitchFamily="34" charset="0"/>
                <a:cs typeface="Times New Roman" panose="02020603050405020304" pitchFamily="18" charset="0"/>
              </a:rPr>
              <a:t>merecen fe</a:t>
            </a:r>
            <a:r>
              <a:rPr lang="x-none" sz="2400" b="1" dirty="0">
                <a:solidFill>
                  <a:schemeClr val="tx2"/>
                </a:solidFill>
                <a:ea typeface="Calibri" panose="020F0502020204030204" pitchFamily="34" charset="0"/>
                <a:cs typeface="Times New Roman" panose="02020603050405020304" pitchFamily="18" charset="0"/>
              </a:rPr>
              <a:t>.</a:t>
            </a:r>
            <a:endParaRPr lang="es-PE" sz="2400" dirty="0">
              <a:solidFill>
                <a:schemeClr val="tx2"/>
              </a:solidFill>
            </a:endParaRPr>
          </a:p>
        </p:txBody>
      </p:sp>
    </p:spTree>
    <p:extLst>
      <p:ext uri="{BB962C8B-B14F-4D97-AF65-F5344CB8AC3E}">
        <p14:creationId xmlns:p14="http://schemas.microsoft.com/office/powerpoint/2010/main" val="282722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395536" y="778919"/>
            <a:ext cx="8229600" cy="114300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Calificación de las infracciones</a:t>
            </a:r>
            <a:endParaRPr lang="es-PE" dirty="0"/>
          </a:p>
        </p:txBody>
      </p:sp>
      <p:grpSp>
        <p:nvGrpSpPr>
          <p:cNvPr id="3" name="Grupo 2">
            <a:extLst>
              <a:ext uri="{FF2B5EF4-FFF2-40B4-BE49-F238E27FC236}">
                <a16:creationId xmlns:a16="http://schemas.microsoft.com/office/drawing/2014/main" id="{B4F399AC-8933-4DFB-996A-6132F3E94797}"/>
              </a:ext>
            </a:extLst>
          </p:cNvPr>
          <p:cNvGrpSpPr/>
          <p:nvPr/>
        </p:nvGrpSpPr>
        <p:grpSpPr>
          <a:xfrm>
            <a:off x="2814306" y="2267571"/>
            <a:ext cx="5241096" cy="1544207"/>
            <a:chOff x="2246356" y="199803"/>
            <a:chExt cx="5241096" cy="1544207"/>
          </a:xfrm>
        </p:grpSpPr>
        <p:sp>
          <p:nvSpPr>
            <p:cNvPr id="4" name="Rectángulo: esquinas superiores redondeadas 19">
              <a:extLst>
                <a:ext uri="{FF2B5EF4-FFF2-40B4-BE49-F238E27FC236}">
                  <a16:creationId xmlns:a16="http://schemas.microsoft.com/office/drawing/2014/main" id="{AF41B8FF-2903-497F-9D5C-03E073087D06}"/>
                </a:ext>
              </a:extLst>
            </p:cNvPr>
            <p:cNvSpPr/>
            <p:nvPr/>
          </p:nvSpPr>
          <p:spPr>
            <a:xfrm rot="5400000">
              <a:off x="4094800" y="-1648641"/>
              <a:ext cx="1544207" cy="5241096"/>
            </a:xfrm>
            <a:prstGeom prst="round2SameRect">
              <a:avLst/>
            </a:prstGeom>
            <a:solidFill>
              <a:schemeClr val="bg1">
                <a:lumMod val="95000"/>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 name="Rectángulo: esquinas superiores redondeadas 4">
              <a:extLst>
                <a:ext uri="{FF2B5EF4-FFF2-40B4-BE49-F238E27FC236}">
                  <a16:creationId xmlns:a16="http://schemas.microsoft.com/office/drawing/2014/main" id="{CC0FAEA7-0E8D-4DF6-825F-E224CF8D2369}"/>
                </a:ext>
              </a:extLst>
            </p:cNvPr>
            <p:cNvSpPr txBox="1"/>
            <p:nvPr/>
          </p:nvSpPr>
          <p:spPr>
            <a:xfrm>
              <a:off x="2246356" y="275185"/>
              <a:ext cx="5165714" cy="13934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rtl="0">
                <a:lnSpc>
                  <a:spcPct val="90000"/>
                </a:lnSpc>
                <a:spcBef>
                  <a:spcPct val="0"/>
                </a:spcBef>
                <a:spcAft>
                  <a:spcPct val="15000"/>
                </a:spcAft>
                <a:buChar char="•"/>
              </a:pPr>
              <a:endParaRPr lang="es-PE" sz="1200" kern="1200" dirty="0">
                <a:solidFill>
                  <a:schemeClr val="tx1">
                    <a:lumMod val="50000"/>
                    <a:lumOff val="50000"/>
                  </a:schemeClr>
                </a:solidFill>
              </a:endParaRPr>
            </a:p>
            <a:p>
              <a:pPr marL="171450" lvl="1" indent="-171450" algn="just" defTabSz="800100">
                <a:lnSpc>
                  <a:spcPct val="90000"/>
                </a:lnSpc>
                <a:spcBef>
                  <a:spcPct val="0"/>
                </a:spcBef>
                <a:spcAft>
                  <a:spcPct val="15000"/>
                </a:spcAft>
                <a:buChar char="•"/>
              </a:pPr>
              <a:r>
                <a:rPr lang="es-PE" sz="1800" kern="1200" dirty="0">
                  <a:solidFill>
                    <a:schemeClr val="tx1">
                      <a:lumMod val="50000"/>
                      <a:lumOff val="50000"/>
                    </a:schemeClr>
                  </a:solidFill>
                </a:rPr>
                <a:t>Aquellas que tienen una especial trascendencia por la naturaleza del deber infringido o afectan derechos de los trabajadores especialmente protegidos por las normas legales. </a:t>
              </a:r>
              <a:endParaRPr lang="es-PE" sz="3200" kern="1200" dirty="0">
                <a:solidFill>
                  <a:schemeClr val="tx1">
                    <a:lumMod val="50000"/>
                    <a:lumOff val="50000"/>
                  </a:schemeClr>
                </a:solidFill>
              </a:endParaRPr>
            </a:p>
          </p:txBody>
        </p:sp>
      </p:grpSp>
      <p:grpSp>
        <p:nvGrpSpPr>
          <p:cNvPr id="6" name="Grupo 5">
            <a:extLst>
              <a:ext uri="{FF2B5EF4-FFF2-40B4-BE49-F238E27FC236}">
                <a16:creationId xmlns:a16="http://schemas.microsoft.com/office/drawing/2014/main" id="{7D08E7EC-2885-4D52-B356-C54BF5193FF2}"/>
              </a:ext>
            </a:extLst>
          </p:cNvPr>
          <p:cNvGrpSpPr/>
          <p:nvPr/>
        </p:nvGrpSpPr>
        <p:grpSpPr>
          <a:xfrm>
            <a:off x="1090441" y="2067768"/>
            <a:ext cx="1722514" cy="1652349"/>
            <a:chOff x="522491" y="0"/>
            <a:chExt cx="1722514" cy="1652349"/>
          </a:xfrm>
        </p:grpSpPr>
        <p:sp>
          <p:nvSpPr>
            <p:cNvPr id="7" name="Rectángulo: esquinas redondeadas 17">
              <a:extLst>
                <a:ext uri="{FF2B5EF4-FFF2-40B4-BE49-F238E27FC236}">
                  <a16:creationId xmlns:a16="http://schemas.microsoft.com/office/drawing/2014/main" id="{9E8AF4A9-E208-4C50-8099-D062A92F0E60}"/>
                </a:ext>
              </a:extLst>
            </p:cNvPr>
            <p:cNvSpPr/>
            <p:nvPr/>
          </p:nvSpPr>
          <p:spPr>
            <a:xfrm>
              <a:off x="522491" y="0"/>
              <a:ext cx="1722514" cy="1652349"/>
            </a:xfrm>
            <a:prstGeom prst="round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ectángulo: esquinas redondeadas 6">
              <a:extLst>
                <a:ext uri="{FF2B5EF4-FFF2-40B4-BE49-F238E27FC236}">
                  <a16:creationId xmlns:a16="http://schemas.microsoft.com/office/drawing/2014/main" id="{D59E8715-737F-4769-A1BC-9E2CCB64445D}"/>
                </a:ext>
              </a:extLst>
            </p:cNvPr>
            <p:cNvSpPr txBox="1"/>
            <p:nvPr/>
          </p:nvSpPr>
          <p:spPr>
            <a:xfrm>
              <a:off x="603152" y="80661"/>
              <a:ext cx="1561192" cy="1491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PE" sz="2000" b="1" kern="1200" dirty="0">
                  <a:solidFill>
                    <a:schemeClr val="bg1"/>
                  </a:solidFill>
                </a:rPr>
                <a:t>MUY GRAVE</a:t>
              </a:r>
            </a:p>
          </p:txBody>
        </p:sp>
      </p:grpSp>
      <p:grpSp>
        <p:nvGrpSpPr>
          <p:cNvPr id="9" name="Grupo 8">
            <a:extLst>
              <a:ext uri="{FF2B5EF4-FFF2-40B4-BE49-F238E27FC236}">
                <a16:creationId xmlns:a16="http://schemas.microsoft.com/office/drawing/2014/main" id="{B93444DA-4E9F-4BBD-85A5-10925AE12CAE}"/>
              </a:ext>
            </a:extLst>
          </p:cNvPr>
          <p:cNvGrpSpPr/>
          <p:nvPr/>
        </p:nvGrpSpPr>
        <p:grpSpPr>
          <a:xfrm>
            <a:off x="2929388" y="3930874"/>
            <a:ext cx="5121710" cy="1123435"/>
            <a:chOff x="2361438" y="1863106"/>
            <a:chExt cx="5121710" cy="1123435"/>
          </a:xfrm>
        </p:grpSpPr>
        <p:sp>
          <p:nvSpPr>
            <p:cNvPr id="10" name="Rectángulo: esquinas superiores redondeadas 15">
              <a:extLst>
                <a:ext uri="{FF2B5EF4-FFF2-40B4-BE49-F238E27FC236}">
                  <a16:creationId xmlns:a16="http://schemas.microsoft.com/office/drawing/2014/main" id="{26C715C5-8074-409A-86D0-8738070154EF}"/>
                </a:ext>
              </a:extLst>
            </p:cNvPr>
            <p:cNvSpPr/>
            <p:nvPr/>
          </p:nvSpPr>
          <p:spPr>
            <a:xfrm rot="5400000">
              <a:off x="4360575" y="-136031"/>
              <a:ext cx="1123435" cy="5121710"/>
            </a:xfrm>
            <a:prstGeom prst="round2SameRect">
              <a:avLst/>
            </a:prstGeom>
            <a:solidFill>
              <a:schemeClr val="bg1">
                <a:lumMod val="95000"/>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ectángulo: esquinas superiores redondeadas 8">
              <a:extLst>
                <a:ext uri="{FF2B5EF4-FFF2-40B4-BE49-F238E27FC236}">
                  <a16:creationId xmlns:a16="http://schemas.microsoft.com/office/drawing/2014/main" id="{791A651A-2AA8-4D42-BF24-E16124344AD0}"/>
                </a:ext>
              </a:extLst>
            </p:cNvPr>
            <p:cNvSpPr txBox="1"/>
            <p:nvPr/>
          </p:nvSpPr>
          <p:spPr>
            <a:xfrm>
              <a:off x="2361438" y="1917948"/>
              <a:ext cx="5066868" cy="10137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rtl="0">
                <a:lnSpc>
                  <a:spcPct val="90000"/>
                </a:lnSpc>
                <a:spcBef>
                  <a:spcPct val="0"/>
                </a:spcBef>
                <a:spcAft>
                  <a:spcPct val="15000"/>
                </a:spcAft>
                <a:buChar char="•"/>
              </a:pPr>
              <a:endParaRPr lang="es-PE" sz="1200" kern="1200" dirty="0">
                <a:solidFill>
                  <a:schemeClr val="tx1">
                    <a:lumMod val="50000"/>
                    <a:lumOff val="50000"/>
                  </a:schemeClr>
                </a:solidFill>
              </a:endParaRPr>
            </a:p>
            <a:p>
              <a:pPr marL="171450" lvl="1" indent="-171450" algn="just" defTabSz="800100">
                <a:lnSpc>
                  <a:spcPct val="90000"/>
                </a:lnSpc>
                <a:spcBef>
                  <a:spcPct val="0"/>
                </a:spcBef>
                <a:spcAft>
                  <a:spcPct val="15000"/>
                </a:spcAft>
                <a:buChar char="•"/>
              </a:pPr>
              <a:r>
                <a:rPr lang="es-ES" sz="1800" kern="1200" dirty="0">
                  <a:solidFill>
                    <a:schemeClr val="tx1">
                      <a:lumMod val="50000"/>
                      <a:lumOff val="50000"/>
                    </a:schemeClr>
                  </a:solidFill>
                </a:rPr>
                <a:t>Actos u omisiones  contrarios a los derechos de los trabajadores o cuando se incumplan obligaciones que trasciendan el àmbito formal.</a:t>
              </a:r>
            </a:p>
            <a:p>
              <a:pPr marL="171450" lvl="1" indent="-171450" algn="l" defTabSz="800100">
                <a:lnSpc>
                  <a:spcPct val="90000"/>
                </a:lnSpc>
                <a:spcBef>
                  <a:spcPct val="0"/>
                </a:spcBef>
                <a:spcAft>
                  <a:spcPct val="15000"/>
                </a:spcAft>
                <a:buChar char="•"/>
              </a:pPr>
              <a:endParaRPr lang="es-ES" sz="1800" kern="1200" dirty="0">
                <a:solidFill>
                  <a:schemeClr val="tx1">
                    <a:lumMod val="50000"/>
                    <a:lumOff val="50000"/>
                  </a:schemeClr>
                </a:solidFill>
              </a:endParaRPr>
            </a:p>
          </p:txBody>
        </p:sp>
      </p:grpSp>
      <p:grpSp>
        <p:nvGrpSpPr>
          <p:cNvPr id="12" name="Grupo 11">
            <a:extLst>
              <a:ext uri="{FF2B5EF4-FFF2-40B4-BE49-F238E27FC236}">
                <a16:creationId xmlns:a16="http://schemas.microsoft.com/office/drawing/2014/main" id="{2428728D-9D43-4A98-B940-8ABDFCDBFA68}"/>
              </a:ext>
            </a:extLst>
          </p:cNvPr>
          <p:cNvGrpSpPr/>
          <p:nvPr/>
        </p:nvGrpSpPr>
        <p:grpSpPr>
          <a:xfrm>
            <a:off x="1087473" y="3790444"/>
            <a:ext cx="1841914" cy="1404294"/>
            <a:chOff x="519523" y="1722676"/>
            <a:chExt cx="1841914" cy="1404294"/>
          </a:xfrm>
        </p:grpSpPr>
        <p:sp>
          <p:nvSpPr>
            <p:cNvPr id="13" name="Rectángulo: esquinas redondeadas 13">
              <a:extLst>
                <a:ext uri="{FF2B5EF4-FFF2-40B4-BE49-F238E27FC236}">
                  <a16:creationId xmlns:a16="http://schemas.microsoft.com/office/drawing/2014/main" id="{B3B8E971-A5E7-4E7E-BCCB-064728DC93F1}"/>
                </a:ext>
              </a:extLst>
            </p:cNvPr>
            <p:cNvSpPr/>
            <p:nvPr/>
          </p:nvSpPr>
          <p:spPr>
            <a:xfrm>
              <a:off x="519523" y="1722676"/>
              <a:ext cx="1841914" cy="1404294"/>
            </a:xfrm>
            <a:prstGeom prst="roundRect">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ectángulo: esquinas redondeadas 10">
              <a:extLst>
                <a:ext uri="{FF2B5EF4-FFF2-40B4-BE49-F238E27FC236}">
                  <a16:creationId xmlns:a16="http://schemas.microsoft.com/office/drawing/2014/main" id="{82445372-78DD-4ED5-9C1C-6B53401D4CDD}"/>
                </a:ext>
              </a:extLst>
            </p:cNvPr>
            <p:cNvSpPr txBox="1"/>
            <p:nvPr/>
          </p:nvSpPr>
          <p:spPr>
            <a:xfrm>
              <a:off x="588075" y="1791228"/>
              <a:ext cx="1704810" cy="126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PE" sz="2000" b="1" kern="1200" dirty="0">
                  <a:solidFill>
                    <a:schemeClr val="bg1"/>
                  </a:solidFill>
                </a:rPr>
                <a:t>GRAVE</a:t>
              </a:r>
            </a:p>
          </p:txBody>
        </p:sp>
      </p:grpSp>
      <p:grpSp>
        <p:nvGrpSpPr>
          <p:cNvPr id="15" name="Grupo 14">
            <a:extLst>
              <a:ext uri="{FF2B5EF4-FFF2-40B4-BE49-F238E27FC236}">
                <a16:creationId xmlns:a16="http://schemas.microsoft.com/office/drawing/2014/main" id="{36ED1E27-FF00-43A8-A1C1-6B2932B8A778}"/>
              </a:ext>
            </a:extLst>
          </p:cNvPr>
          <p:cNvGrpSpPr/>
          <p:nvPr/>
        </p:nvGrpSpPr>
        <p:grpSpPr>
          <a:xfrm>
            <a:off x="2992999" y="5346009"/>
            <a:ext cx="5063528" cy="1211378"/>
            <a:chOff x="2425049" y="3278241"/>
            <a:chExt cx="5063528" cy="1211378"/>
          </a:xfrm>
        </p:grpSpPr>
        <p:sp>
          <p:nvSpPr>
            <p:cNvPr id="16" name="Rectángulo: esquinas superiores redondeadas 11">
              <a:extLst>
                <a:ext uri="{FF2B5EF4-FFF2-40B4-BE49-F238E27FC236}">
                  <a16:creationId xmlns:a16="http://schemas.microsoft.com/office/drawing/2014/main" id="{FAB7A9A3-2791-4E63-B4E4-41A7EFFA43DE}"/>
                </a:ext>
              </a:extLst>
            </p:cNvPr>
            <p:cNvSpPr/>
            <p:nvPr/>
          </p:nvSpPr>
          <p:spPr>
            <a:xfrm rot="5400000">
              <a:off x="4351124" y="1352166"/>
              <a:ext cx="1211378" cy="5063528"/>
            </a:xfrm>
            <a:prstGeom prst="round2SameRect">
              <a:avLst/>
            </a:prstGeom>
            <a:solidFill>
              <a:schemeClr val="bg1">
                <a:lumMod val="95000"/>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Rectángulo: esquinas superiores redondeadas 12">
              <a:extLst>
                <a:ext uri="{FF2B5EF4-FFF2-40B4-BE49-F238E27FC236}">
                  <a16:creationId xmlns:a16="http://schemas.microsoft.com/office/drawing/2014/main" id="{5BB07C4E-DE0A-4BBD-9759-099D7E0FD756}"/>
                </a:ext>
              </a:extLst>
            </p:cNvPr>
            <p:cNvSpPr txBox="1"/>
            <p:nvPr/>
          </p:nvSpPr>
          <p:spPr>
            <a:xfrm>
              <a:off x="2425050" y="3337376"/>
              <a:ext cx="5004393" cy="10931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es-PE" sz="1800" kern="1200" dirty="0">
                  <a:solidFill>
                    <a:schemeClr val="tx1">
                      <a:lumMod val="50000"/>
                      <a:lumOff val="50000"/>
                    </a:schemeClr>
                  </a:solidFill>
                </a:rPr>
                <a:t>Obligaciones formales</a:t>
              </a:r>
            </a:p>
          </p:txBody>
        </p:sp>
      </p:grpSp>
      <p:grpSp>
        <p:nvGrpSpPr>
          <p:cNvPr id="18" name="Grupo 17">
            <a:extLst>
              <a:ext uri="{FF2B5EF4-FFF2-40B4-BE49-F238E27FC236}">
                <a16:creationId xmlns:a16="http://schemas.microsoft.com/office/drawing/2014/main" id="{61A6099F-7690-40C1-A012-E1CDC35522E4}"/>
              </a:ext>
            </a:extLst>
          </p:cNvPr>
          <p:cNvGrpSpPr/>
          <p:nvPr/>
        </p:nvGrpSpPr>
        <p:grpSpPr>
          <a:xfrm>
            <a:off x="1087473" y="5265066"/>
            <a:ext cx="1841914" cy="1404294"/>
            <a:chOff x="519523" y="3197298"/>
            <a:chExt cx="1841914" cy="1404294"/>
          </a:xfrm>
        </p:grpSpPr>
        <p:sp>
          <p:nvSpPr>
            <p:cNvPr id="19" name="Rectángulo: esquinas redondeadas 9">
              <a:extLst>
                <a:ext uri="{FF2B5EF4-FFF2-40B4-BE49-F238E27FC236}">
                  <a16:creationId xmlns:a16="http://schemas.microsoft.com/office/drawing/2014/main" id="{A494C386-4678-4ED1-B6A2-4A4660742EBE}"/>
                </a:ext>
              </a:extLst>
            </p:cNvPr>
            <p:cNvSpPr/>
            <p:nvPr/>
          </p:nvSpPr>
          <p:spPr>
            <a:xfrm>
              <a:off x="519523" y="3197298"/>
              <a:ext cx="1841914" cy="1404294"/>
            </a:xfrm>
            <a:prstGeom prst="roundRect">
              <a:avLst/>
            </a:prstGeom>
            <a:solidFill>
              <a:srgbClr val="06396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ectángulo: esquinas redondeadas 14">
              <a:extLst>
                <a:ext uri="{FF2B5EF4-FFF2-40B4-BE49-F238E27FC236}">
                  <a16:creationId xmlns:a16="http://schemas.microsoft.com/office/drawing/2014/main" id="{41EEA705-148B-4F67-810F-F9365B23D5DA}"/>
                </a:ext>
              </a:extLst>
            </p:cNvPr>
            <p:cNvSpPr txBox="1"/>
            <p:nvPr/>
          </p:nvSpPr>
          <p:spPr>
            <a:xfrm>
              <a:off x="588075" y="3265850"/>
              <a:ext cx="1704810" cy="126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PE" sz="2000" b="1" kern="1200" dirty="0">
                  <a:solidFill>
                    <a:schemeClr val="bg1"/>
                  </a:solidFill>
                </a:rPr>
                <a:t>LEVE</a:t>
              </a:r>
            </a:p>
          </p:txBody>
        </p:sp>
      </p:grpSp>
    </p:spTree>
    <p:extLst>
      <p:ext uri="{BB962C8B-B14F-4D97-AF65-F5344CB8AC3E}">
        <p14:creationId xmlns:p14="http://schemas.microsoft.com/office/powerpoint/2010/main" val="2427617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457200" y="635348"/>
            <a:ext cx="8229600" cy="706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200" smtClean="0"/>
              <a:t>Cambios en la distribución de competencias</a:t>
            </a:r>
            <a:endParaRPr lang="es-PE" sz="3200" dirty="0"/>
          </a:p>
        </p:txBody>
      </p:sp>
      <p:pic>
        <p:nvPicPr>
          <p:cNvPr id="3" name="Imagen 7">
            <a:extLst>
              <a:ext uri="{FF2B5EF4-FFF2-40B4-BE49-F238E27FC236}">
                <a16:creationId xmlns:a16="http://schemas.microsoft.com/office/drawing/2014/main" id="{FE95E13F-9558-43D8-81B7-6084D9BB0B04}"/>
              </a:ext>
            </a:extLst>
          </p:cNvPr>
          <p:cNvPicPr>
            <a:picLocks noChangeAspect="1"/>
          </p:cNvPicPr>
          <p:nvPr/>
        </p:nvPicPr>
        <p:blipFill>
          <a:blip r:embed="rId2">
            <a:extLst>
              <a:ext uri="{28A0092B-C50C-407E-A947-70E740481C1C}">
                <a14:useLocalDpi xmlns:a14="http://schemas.microsoft.com/office/drawing/2010/main" val="0"/>
              </a:ext>
            </a:extLst>
          </a:blip>
          <a:srcRect l="34393" t="42647" r="18892" b="10846"/>
          <a:stretch>
            <a:fillRect/>
          </a:stretch>
        </p:blipFill>
        <p:spPr bwMode="auto">
          <a:xfrm>
            <a:off x="0" y="1341438"/>
            <a:ext cx="9085263"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556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395536" y="836712"/>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200" smtClean="0"/>
              <a:t>Ley del fortalecimiento del sistema de inspección de trabajo (L. 30814 del 09/07/2018)</a:t>
            </a:r>
            <a:endParaRPr lang="es-PE" sz="3200" dirty="0"/>
          </a:p>
        </p:txBody>
      </p:sp>
      <p:sp>
        <p:nvSpPr>
          <p:cNvPr id="3" name="Rectángulo 2">
            <a:extLst>
              <a:ext uri="{FF2B5EF4-FFF2-40B4-BE49-F238E27FC236}">
                <a16:creationId xmlns:a16="http://schemas.microsoft.com/office/drawing/2014/main" id="{99AC53F1-39F5-4A62-AA1C-CEAA6D2555D8}"/>
              </a:ext>
            </a:extLst>
          </p:cNvPr>
          <p:cNvSpPr/>
          <p:nvPr/>
        </p:nvSpPr>
        <p:spPr>
          <a:xfrm>
            <a:off x="395536" y="2307309"/>
            <a:ext cx="7848872" cy="4524315"/>
          </a:xfrm>
          <a:prstGeom prst="rect">
            <a:avLst/>
          </a:prstGeom>
        </p:spPr>
        <p:txBody>
          <a:bodyPr wrap="square">
            <a:spAutoFit/>
          </a:bodyPr>
          <a:lstStyle/>
          <a:p>
            <a:pPr marL="285750" indent="-285750">
              <a:buFont typeface="Arial" panose="020B0604020202020204" pitchFamily="34" charset="0"/>
              <a:buChar char="•"/>
            </a:pPr>
            <a:r>
              <a:rPr lang="es-ES" dirty="0">
                <a:latin typeface="Roboto"/>
              </a:rPr>
              <a:t>Se asignado a SUNAFIL de manera temporal (08 años), las competencias y funciones que tenían los gobiernos regionales en el tema de inspecciones laborales.</a:t>
            </a:r>
          </a:p>
          <a:p>
            <a:pPr marL="285750" indent="-285750">
              <a:buFont typeface="Arial" panose="020B0604020202020204" pitchFamily="34" charset="0"/>
              <a:buChar char="•"/>
            </a:pPr>
            <a:r>
              <a:rPr lang="es-ES" dirty="0"/>
              <a:t>La norma indica que se debe transferir al personal que realiza función </a:t>
            </a:r>
            <a:r>
              <a:rPr lang="es-ES" dirty="0" err="1"/>
              <a:t>inspectiva</a:t>
            </a:r>
            <a:r>
              <a:rPr lang="es-ES" dirty="0"/>
              <a:t>, la partida presupuestal que corresponde a dicho personal, así como el acervo documentario referido a las órdenes de inspección, actas de infracción y procedimientos administrativos sancionadores en trámite a la fecha de transferencia efectiva.</a:t>
            </a:r>
          </a:p>
          <a:p>
            <a:pPr marL="285750" indent="-285750">
              <a:buFont typeface="Arial" panose="020B0604020202020204" pitchFamily="34" charset="0"/>
              <a:buChar char="•"/>
            </a:pPr>
            <a:r>
              <a:rPr lang="es-ES" dirty="0"/>
              <a:t>En aquellos ámbitos de gobierno regional en que se haya implementado una Intendencia Regional de la Sunafil, la transferencia se efectúa a partir de la vigencia de la presente ley y de manera progresiva (se esta a la espera de los lineamientos que tiene que emitir el Ministerio de Trabajo.</a:t>
            </a:r>
          </a:p>
          <a:p>
            <a:pPr marL="285750" indent="-285750">
              <a:buFont typeface="Arial" panose="020B0604020202020204" pitchFamily="34" charset="0"/>
              <a:buChar char="•"/>
            </a:pPr>
            <a:r>
              <a:rPr lang="es-ES" dirty="0"/>
              <a:t>En los ámbitos de gobierno regional en que no se haya implementado una Intendencia Regional de la Sunafil, la transferencia se efectúa de manera progresiva hasta el 31 de diciembre de 2020.</a:t>
            </a:r>
          </a:p>
          <a:p>
            <a:pPr marL="285750" indent="-285750">
              <a:buFont typeface="Arial" panose="020B0604020202020204" pitchFamily="34" charset="0"/>
              <a:buChar char="•"/>
            </a:pPr>
            <a:endParaRPr lang="es-PE" dirty="0"/>
          </a:p>
        </p:txBody>
      </p:sp>
    </p:spTree>
    <p:extLst>
      <p:ext uri="{BB962C8B-B14F-4D97-AF65-F5344CB8AC3E}">
        <p14:creationId xmlns:p14="http://schemas.microsoft.com/office/powerpoint/2010/main" val="301938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FCD6D-FCC4-40EF-A8D1-4211C6EE14B7}"/>
              </a:ext>
            </a:extLst>
          </p:cNvPr>
          <p:cNvSpPr txBox="1">
            <a:spLocks/>
          </p:cNvSpPr>
          <p:nvPr/>
        </p:nvSpPr>
        <p:spPr>
          <a:xfrm>
            <a:off x="296069" y="980728"/>
            <a:ext cx="8229600" cy="1143000"/>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Reglas generales para el ejercicio de la función inspectiva</a:t>
            </a:r>
            <a:endParaRPr lang="es-PE" dirty="0"/>
          </a:p>
        </p:txBody>
      </p:sp>
      <p:sp>
        <p:nvSpPr>
          <p:cNvPr id="3" name="CuadroTexto 2">
            <a:extLst>
              <a:ext uri="{FF2B5EF4-FFF2-40B4-BE49-F238E27FC236}">
                <a16:creationId xmlns:a16="http://schemas.microsoft.com/office/drawing/2014/main" id="{0D0A5C70-EE8A-472C-8668-77B28B88B78B}"/>
              </a:ext>
            </a:extLst>
          </p:cNvPr>
          <p:cNvSpPr txBox="1"/>
          <p:nvPr/>
        </p:nvSpPr>
        <p:spPr>
          <a:xfrm>
            <a:off x="0" y="2492896"/>
            <a:ext cx="8821738" cy="4186238"/>
          </a:xfrm>
          <a:prstGeom prst="rect">
            <a:avLst/>
          </a:prstGeom>
          <a:noFill/>
        </p:spPr>
        <p:txBody>
          <a:bodyPr>
            <a:spAutoFit/>
          </a:bodyPr>
          <a:lstStyle/>
          <a:p>
            <a:pPr marL="285750" indent="-285750" algn="just">
              <a:buFontTx/>
              <a:buChar char="-"/>
              <a:defRPr/>
            </a:pPr>
            <a:r>
              <a:rPr lang="es-PE" sz="1900" dirty="0">
                <a:solidFill>
                  <a:schemeClr val="tx2"/>
                </a:solidFill>
              </a:rPr>
              <a:t>El Sistema </a:t>
            </a:r>
            <a:r>
              <a:rPr lang="es-PE" sz="1900" dirty="0" err="1">
                <a:solidFill>
                  <a:schemeClr val="tx2"/>
                </a:solidFill>
              </a:rPr>
              <a:t>Inspectivo</a:t>
            </a:r>
            <a:r>
              <a:rPr lang="es-PE" sz="1900" dirty="0">
                <a:solidFill>
                  <a:schemeClr val="tx2"/>
                </a:solidFill>
              </a:rPr>
              <a:t> abarca la SUNAFIL  y las Direcciones o Gerencias Regionales de Trabajo y Promoción del Empleo.</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Los principios de legalidad, primacía de la realidad, imparcialidad y objetividad, equidad, autonomía funcional, jerarquía, eficacia, </a:t>
            </a:r>
            <a:r>
              <a:rPr lang="es-PE" sz="1900" dirty="0" err="1">
                <a:solidFill>
                  <a:schemeClr val="tx2"/>
                </a:solidFill>
              </a:rPr>
              <a:t>confindencialidad</a:t>
            </a:r>
            <a:r>
              <a:rPr lang="es-PE" sz="1900" dirty="0">
                <a:solidFill>
                  <a:schemeClr val="tx2"/>
                </a:solidFill>
              </a:rPr>
              <a:t>, entre otros deben ser cumplidas por todo el Sistema </a:t>
            </a:r>
            <a:r>
              <a:rPr lang="es-PE" sz="1900" dirty="0" err="1">
                <a:solidFill>
                  <a:schemeClr val="tx2"/>
                </a:solidFill>
              </a:rPr>
              <a:t>Inspectivo</a:t>
            </a:r>
            <a:r>
              <a:rPr lang="es-PE" sz="1900" dirty="0">
                <a:solidFill>
                  <a:schemeClr val="tx2"/>
                </a:solidFill>
              </a:rPr>
              <a:t>.</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La SUNAFIL ejerce función </a:t>
            </a:r>
            <a:r>
              <a:rPr lang="es-PE" sz="1900" dirty="0" err="1">
                <a:solidFill>
                  <a:schemeClr val="tx2"/>
                </a:solidFill>
              </a:rPr>
              <a:t>inspectiva</a:t>
            </a:r>
            <a:r>
              <a:rPr lang="es-PE" sz="1900" dirty="0">
                <a:solidFill>
                  <a:schemeClr val="tx2"/>
                </a:solidFill>
              </a:rPr>
              <a:t> sobre todos los empleadores que no se encuentran incluidos en el listado de microempresa.</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El inicio  de las acciones judiciales durante el trámite de las actuaciones </a:t>
            </a:r>
            <a:r>
              <a:rPr lang="es-PE" sz="1900" dirty="0" err="1">
                <a:solidFill>
                  <a:schemeClr val="tx2"/>
                </a:solidFill>
              </a:rPr>
              <a:t>inspectivas</a:t>
            </a:r>
            <a:r>
              <a:rPr lang="es-PE" sz="1900" dirty="0">
                <a:solidFill>
                  <a:schemeClr val="tx2"/>
                </a:solidFill>
              </a:rPr>
              <a:t> no es causal de inhibición por parte de los servidores que ejercen función </a:t>
            </a:r>
            <a:r>
              <a:rPr lang="es-PE" sz="1900" dirty="0" err="1">
                <a:solidFill>
                  <a:schemeClr val="tx2"/>
                </a:solidFill>
              </a:rPr>
              <a:t>inspectiva</a:t>
            </a:r>
            <a:r>
              <a:rPr lang="es-PE" sz="1900" dirty="0">
                <a:solidFill>
                  <a:schemeClr val="tx2"/>
                </a:solidFill>
              </a:rPr>
              <a:t>, salvo que por mandato expreso se disponga.</a:t>
            </a:r>
          </a:p>
          <a:p>
            <a:pPr marL="285750" indent="-285750">
              <a:buFontTx/>
              <a:buChar char="-"/>
              <a:defRPr/>
            </a:pPr>
            <a:endParaRPr lang="es-PE" sz="1900" dirty="0">
              <a:solidFill>
                <a:schemeClr val="tx2"/>
              </a:solidFill>
            </a:endParaRPr>
          </a:p>
        </p:txBody>
      </p:sp>
    </p:spTree>
    <p:extLst>
      <p:ext uri="{BB962C8B-B14F-4D97-AF65-F5344CB8AC3E}">
        <p14:creationId xmlns:p14="http://schemas.microsoft.com/office/powerpoint/2010/main" val="305482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834CF4B-5EEB-448A-AEB5-51CF21B1A241}"/>
              </a:ext>
            </a:extLst>
          </p:cNvPr>
          <p:cNvSpPr txBox="1"/>
          <p:nvPr/>
        </p:nvSpPr>
        <p:spPr>
          <a:xfrm>
            <a:off x="179512" y="2852936"/>
            <a:ext cx="8289925" cy="3293209"/>
          </a:xfrm>
          <a:prstGeom prst="rect">
            <a:avLst/>
          </a:prstGeom>
          <a:noFill/>
        </p:spPr>
        <p:txBody>
          <a:bodyPr>
            <a:spAutoFit/>
          </a:bodyPr>
          <a:lstStyle/>
          <a:p>
            <a:pPr marL="285750" indent="-285750" algn="just">
              <a:buFontTx/>
              <a:buChar char="-"/>
              <a:defRPr/>
            </a:pPr>
            <a:endParaRPr lang="es-PE" dirty="0"/>
          </a:p>
          <a:p>
            <a:pPr marL="285750" indent="-285750" algn="just">
              <a:buFontTx/>
              <a:buChar char="-"/>
              <a:defRPr/>
            </a:pPr>
            <a:r>
              <a:rPr lang="es-PE" sz="1900" dirty="0">
                <a:solidFill>
                  <a:schemeClr val="tx2"/>
                </a:solidFill>
              </a:rPr>
              <a:t>En caso de equipo de inspectores en una orden de inspección, es necesario la participación de todos por lo menos una vez antes de adoptar la medida de requerimiento.</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Por principio de razonabilidad y proporcionalidad, la documentación que se requiera al sujeto inspeccionado, se encontrará estrictamente vinculada con la verificación de las materias laborales objeto de inspección.</a:t>
            </a:r>
          </a:p>
          <a:p>
            <a:pPr marL="285750" indent="-285750" algn="just">
              <a:buFontTx/>
              <a:buChar char="-"/>
              <a:defRPr/>
            </a:pPr>
            <a:endParaRPr lang="es-PE" sz="1900" dirty="0">
              <a:solidFill>
                <a:schemeClr val="tx2"/>
              </a:solidFill>
            </a:endParaRPr>
          </a:p>
          <a:p>
            <a:pPr marL="285750" indent="-285750" algn="just">
              <a:buFontTx/>
              <a:buChar char="-"/>
              <a:defRPr/>
            </a:pPr>
            <a:r>
              <a:rPr lang="es-PE" sz="1900" dirty="0">
                <a:solidFill>
                  <a:schemeClr val="tx2"/>
                </a:solidFill>
              </a:rPr>
              <a:t>Los requerimientos de información por parte del inspector debe ser con letra clara y legible.</a:t>
            </a:r>
          </a:p>
        </p:txBody>
      </p:sp>
      <p:sp>
        <p:nvSpPr>
          <p:cNvPr id="3" name="Título 1">
            <a:extLst>
              <a:ext uri="{FF2B5EF4-FFF2-40B4-BE49-F238E27FC236}">
                <a16:creationId xmlns:a16="http://schemas.microsoft.com/office/drawing/2014/main" id="{15B08FA1-4488-414C-8727-42217F16F9C5}"/>
              </a:ext>
            </a:extLst>
          </p:cNvPr>
          <p:cNvSpPr txBox="1">
            <a:spLocks/>
          </p:cNvSpPr>
          <p:nvPr/>
        </p:nvSpPr>
        <p:spPr>
          <a:xfrm>
            <a:off x="296069" y="980728"/>
            <a:ext cx="8229600" cy="1143000"/>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Reglas generales para el ejercicio de la función inspectiva</a:t>
            </a:r>
            <a:endParaRPr lang="es-PE" dirty="0"/>
          </a:p>
        </p:txBody>
      </p:sp>
    </p:spTree>
    <p:extLst>
      <p:ext uri="{BB962C8B-B14F-4D97-AF65-F5344CB8AC3E}">
        <p14:creationId xmlns:p14="http://schemas.microsoft.com/office/powerpoint/2010/main" val="2489959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C110A6E-D67E-47C7-B8DB-F8D3EC3F5ECA}"/>
              </a:ext>
            </a:extLst>
          </p:cNvPr>
          <p:cNvSpPr txBox="1"/>
          <p:nvPr/>
        </p:nvSpPr>
        <p:spPr>
          <a:xfrm>
            <a:off x="179512" y="2412990"/>
            <a:ext cx="8316912" cy="4170372"/>
          </a:xfrm>
          <a:prstGeom prst="rect">
            <a:avLst/>
          </a:prstGeom>
          <a:noFill/>
        </p:spPr>
        <p:txBody>
          <a:bodyPr>
            <a:spAutoFit/>
          </a:bodyPr>
          <a:lstStyle/>
          <a:p>
            <a:pPr algn="just">
              <a:defRPr/>
            </a:pPr>
            <a:endParaRPr lang="es-PE" dirty="0"/>
          </a:p>
          <a:p>
            <a:pPr marL="285750" indent="-285750" algn="just">
              <a:buFontTx/>
              <a:buChar char="-"/>
              <a:defRPr/>
            </a:pPr>
            <a:r>
              <a:rPr lang="es-PE" sz="1900" dirty="0">
                <a:solidFill>
                  <a:schemeClr val="tx2"/>
                </a:solidFill>
              </a:rPr>
              <a:t>El personal </a:t>
            </a:r>
            <a:r>
              <a:rPr lang="es-PE" sz="1900" dirty="0" err="1">
                <a:solidFill>
                  <a:schemeClr val="tx2"/>
                </a:solidFill>
              </a:rPr>
              <a:t>inspectivo</a:t>
            </a:r>
            <a:r>
              <a:rPr lang="es-PE" sz="1900" dirty="0">
                <a:solidFill>
                  <a:schemeClr val="tx2"/>
                </a:solidFill>
              </a:rPr>
              <a:t> deberá tomar en cuenta los criterios adoptados por los plenos jurisdiccionales supremos en materia laboral y/o </a:t>
            </a:r>
            <a:r>
              <a:rPr lang="es-PE" sz="1900" dirty="0" err="1">
                <a:solidFill>
                  <a:schemeClr val="tx2"/>
                </a:solidFill>
              </a:rPr>
              <a:t>inspectiva</a:t>
            </a:r>
            <a:r>
              <a:rPr lang="es-PE" sz="1900" dirty="0">
                <a:solidFill>
                  <a:schemeClr val="tx2"/>
                </a:solidFill>
              </a:rPr>
              <a:t> atendiendo la siguiente jerarquía: Tribunal Constitucional, Corte Suprema de Justicia, Tribunal de </a:t>
            </a:r>
            <a:r>
              <a:rPr lang="es-PE" sz="1900" dirty="0" err="1">
                <a:solidFill>
                  <a:schemeClr val="tx2"/>
                </a:solidFill>
              </a:rPr>
              <a:t>Fiscalizacion</a:t>
            </a:r>
            <a:r>
              <a:rPr lang="es-PE" sz="1900" dirty="0">
                <a:solidFill>
                  <a:schemeClr val="tx2"/>
                </a:solidFill>
              </a:rPr>
              <a:t> laboral y los demás precedentes.</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Si en proceso </a:t>
            </a:r>
            <a:r>
              <a:rPr lang="es-PE" sz="1900" dirty="0" err="1">
                <a:solidFill>
                  <a:schemeClr val="tx2"/>
                </a:solidFill>
              </a:rPr>
              <a:t>inspectivo</a:t>
            </a:r>
            <a:r>
              <a:rPr lang="es-PE" sz="1900" dirty="0">
                <a:solidFill>
                  <a:schemeClr val="tx2"/>
                </a:solidFill>
              </a:rPr>
              <a:t>, el inspector denota incumplimientos no comprendidos en la orden de inspección, deberán investigarse sin perjuicio de pedir la ampliación de las materias a inspeccionar dentro de las 24 horas.</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Las conductas que configuren obstrucción a la labor </a:t>
            </a:r>
            <a:r>
              <a:rPr lang="es-PE" sz="1900" dirty="0" err="1">
                <a:solidFill>
                  <a:schemeClr val="tx2"/>
                </a:solidFill>
              </a:rPr>
              <a:t>inspectiva</a:t>
            </a:r>
            <a:r>
              <a:rPr lang="es-PE" sz="1900" dirty="0">
                <a:solidFill>
                  <a:schemeClr val="tx2"/>
                </a:solidFill>
              </a:rPr>
              <a:t> por no ingreso al centro de trabajo se deben multar por separado . El número de </a:t>
            </a:r>
            <a:r>
              <a:rPr lang="es-PE" sz="1900" dirty="0" err="1">
                <a:solidFill>
                  <a:schemeClr val="tx2"/>
                </a:solidFill>
              </a:rPr>
              <a:t>trabajodores</a:t>
            </a:r>
            <a:r>
              <a:rPr lang="es-PE" sz="1900" dirty="0">
                <a:solidFill>
                  <a:schemeClr val="tx2"/>
                </a:solidFill>
              </a:rPr>
              <a:t> afectados será la consignada en la planilla electrónica o página web de SUNAT u otro documento idóneo.</a:t>
            </a:r>
          </a:p>
        </p:txBody>
      </p:sp>
      <p:sp>
        <p:nvSpPr>
          <p:cNvPr id="3" name="Título 1">
            <a:extLst>
              <a:ext uri="{FF2B5EF4-FFF2-40B4-BE49-F238E27FC236}">
                <a16:creationId xmlns:a16="http://schemas.microsoft.com/office/drawing/2014/main" id="{EC1DBD73-5EDB-4FB8-8B77-713C084512A1}"/>
              </a:ext>
            </a:extLst>
          </p:cNvPr>
          <p:cNvSpPr txBox="1">
            <a:spLocks/>
          </p:cNvSpPr>
          <p:nvPr/>
        </p:nvSpPr>
        <p:spPr>
          <a:xfrm>
            <a:off x="296069" y="980728"/>
            <a:ext cx="8229600" cy="1143000"/>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Reglas generales para el ejercicio de la función inspectiva</a:t>
            </a:r>
            <a:endParaRPr lang="es-PE" dirty="0"/>
          </a:p>
        </p:txBody>
      </p:sp>
    </p:spTree>
    <p:extLst>
      <p:ext uri="{BB962C8B-B14F-4D97-AF65-F5344CB8AC3E}">
        <p14:creationId xmlns:p14="http://schemas.microsoft.com/office/powerpoint/2010/main" val="869084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8EE61CA-C53C-4BEF-A287-C6A8997A4757}"/>
              </a:ext>
            </a:extLst>
          </p:cNvPr>
          <p:cNvSpPr txBox="1"/>
          <p:nvPr/>
        </p:nvSpPr>
        <p:spPr>
          <a:xfrm>
            <a:off x="323528" y="1844824"/>
            <a:ext cx="8029575" cy="4755148"/>
          </a:xfrm>
          <a:prstGeom prst="rect">
            <a:avLst/>
          </a:prstGeom>
          <a:noFill/>
        </p:spPr>
        <p:txBody>
          <a:bodyPr>
            <a:spAutoFit/>
          </a:bodyPr>
          <a:lstStyle/>
          <a:p>
            <a:pPr algn="just">
              <a:defRPr/>
            </a:pPr>
            <a:endParaRPr lang="es-PE" dirty="0"/>
          </a:p>
          <a:p>
            <a:pPr marL="285750" indent="-285750" algn="just">
              <a:buFontTx/>
              <a:buChar char="-"/>
              <a:defRPr/>
            </a:pPr>
            <a:r>
              <a:rPr lang="es-PE" sz="1900" dirty="0">
                <a:solidFill>
                  <a:schemeClr val="tx2"/>
                </a:solidFill>
              </a:rPr>
              <a:t>El plazo para el inicio de las actuaciones </a:t>
            </a:r>
            <a:r>
              <a:rPr lang="es-PE" sz="1900" dirty="0" err="1">
                <a:solidFill>
                  <a:schemeClr val="tx2"/>
                </a:solidFill>
              </a:rPr>
              <a:t>inspectivas</a:t>
            </a:r>
            <a:r>
              <a:rPr lang="es-PE" sz="1900" dirty="0">
                <a:solidFill>
                  <a:schemeClr val="tx2"/>
                </a:solidFill>
              </a:rPr>
              <a:t> es de 10 días hábiles de recibida la orden de inspección, excepto en el caso de despido arbitrario, accidentes de trabajo, constancia de cese, suspensión de labores u otra materia urgente donde se iniciara el mismo día de recibida la orden de inspección.</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La obstrucción a la labor </a:t>
            </a:r>
            <a:r>
              <a:rPr lang="es-PE" sz="1900" dirty="0" err="1">
                <a:solidFill>
                  <a:schemeClr val="tx2"/>
                </a:solidFill>
              </a:rPr>
              <a:t>inspectiva</a:t>
            </a:r>
            <a:r>
              <a:rPr lang="es-PE" sz="1900" dirty="0">
                <a:solidFill>
                  <a:schemeClr val="tx2"/>
                </a:solidFill>
              </a:rPr>
              <a:t> puede ser manifestada de dos formas: </a:t>
            </a:r>
          </a:p>
          <a:p>
            <a:pPr algn="just">
              <a:defRPr/>
            </a:pPr>
            <a:endParaRPr lang="es-PE" sz="1900" dirty="0">
              <a:solidFill>
                <a:schemeClr val="tx2"/>
              </a:solidFill>
            </a:endParaRPr>
          </a:p>
          <a:p>
            <a:pPr algn="just">
              <a:defRPr/>
            </a:pPr>
            <a:r>
              <a:rPr lang="es-PE" sz="1900" dirty="0">
                <a:solidFill>
                  <a:schemeClr val="tx2"/>
                </a:solidFill>
              </a:rPr>
              <a:t>	* Negativa injustificada de ingreso al centro de trabajo.</a:t>
            </a:r>
          </a:p>
          <a:p>
            <a:pPr algn="just">
              <a:defRPr/>
            </a:pPr>
            <a:r>
              <a:rPr lang="es-PE" sz="1900" dirty="0">
                <a:solidFill>
                  <a:schemeClr val="tx2"/>
                </a:solidFill>
              </a:rPr>
              <a:t>	* Impedimento de ingreso al centro de trabajo.</a:t>
            </a:r>
          </a:p>
          <a:p>
            <a:pPr algn="just">
              <a:defRPr/>
            </a:pPr>
            <a:endParaRPr lang="es-PE" sz="1900" dirty="0">
              <a:solidFill>
                <a:schemeClr val="tx2"/>
              </a:solidFill>
            </a:endParaRPr>
          </a:p>
          <a:p>
            <a:pPr algn="just">
              <a:defRPr/>
            </a:pPr>
            <a:r>
              <a:rPr lang="es-PE" sz="1900" dirty="0">
                <a:solidFill>
                  <a:schemeClr val="tx2"/>
                </a:solidFill>
              </a:rPr>
              <a:t>Podrá ser acompañado por personal policial, para lo cual debe emitirse un acta de constatación policial de impedimento del ingreso de ser el caso. </a:t>
            </a:r>
          </a:p>
          <a:p>
            <a:pPr algn="just">
              <a:defRPr/>
            </a:pPr>
            <a:r>
              <a:rPr lang="es-PE" sz="1900" dirty="0">
                <a:solidFill>
                  <a:schemeClr val="tx2"/>
                </a:solidFill>
              </a:rPr>
              <a:t>Se agotara medios para investigar materias inspeccionadas y podrá solicitar nueva orden de inspección.</a:t>
            </a:r>
          </a:p>
        </p:txBody>
      </p:sp>
      <p:sp>
        <p:nvSpPr>
          <p:cNvPr id="3" name="Título 1">
            <a:extLst>
              <a:ext uri="{FF2B5EF4-FFF2-40B4-BE49-F238E27FC236}">
                <a16:creationId xmlns:a16="http://schemas.microsoft.com/office/drawing/2014/main" id="{82DAE3D5-E03A-4E67-AB6B-021EAC735629}"/>
              </a:ext>
            </a:extLst>
          </p:cNvPr>
          <p:cNvSpPr txBox="1">
            <a:spLocks/>
          </p:cNvSpPr>
          <p:nvPr/>
        </p:nvSpPr>
        <p:spPr>
          <a:xfrm>
            <a:off x="296069" y="980728"/>
            <a:ext cx="8229600" cy="1143000"/>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mtClean="0"/>
              <a:t>Reglas generales para el ejercicio de la función inspectiva</a:t>
            </a:r>
            <a:endParaRPr lang="es-PE" dirty="0"/>
          </a:p>
        </p:txBody>
      </p:sp>
    </p:spTree>
    <p:extLst>
      <p:ext uri="{BB962C8B-B14F-4D97-AF65-F5344CB8AC3E}">
        <p14:creationId xmlns:p14="http://schemas.microsoft.com/office/powerpoint/2010/main" val="267080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732" y="1506589"/>
            <a:ext cx="4248472" cy="4196450"/>
          </a:xfrm>
          <a:prstGeom prst="rect">
            <a:avLst/>
          </a:prstGeom>
          <a:blipFill>
            <a:blip r:embed="rId3"/>
            <a:tile tx="0" ty="0" sx="100000" sy="100000" flip="none" algn="tl"/>
          </a:blipFill>
          <a:ln>
            <a:noFill/>
          </a:ln>
          <a:effectLst/>
        </p:spPr>
      </p:pic>
      <p:cxnSp>
        <p:nvCxnSpPr>
          <p:cNvPr id="4"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1979613" y="1052091"/>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Que es la conciliación administrativa</a:t>
            </a:r>
          </a:p>
        </p:txBody>
      </p:sp>
      <p:sp>
        <p:nvSpPr>
          <p:cNvPr id="8" name="8 Rectángulo redondeado"/>
          <p:cNvSpPr/>
          <p:nvPr/>
        </p:nvSpPr>
        <p:spPr>
          <a:xfrm>
            <a:off x="1331640" y="2204690"/>
            <a:ext cx="3024188" cy="3384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dirty="0"/>
              <a:t>La conciliación administrativa laboral es un </a:t>
            </a:r>
            <a:r>
              <a:rPr lang="es-PE" b="1" dirty="0"/>
              <a:t>Mecanismo Alternativo de Solución de Conflictos </a:t>
            </a:r>
            <a:r>
              <a:rPr lang="es-PE" dirty="0"/>
              <a:t>que busca a través de un tercero llamado conciliador arribar a una solución armoniosa entre trabajador y empleador de tal forma que ponga fin al reclamo de naturaleza laboral</a:t>
            </a:r>
          </a:p>
        </p:txBody>
      </p:sp>
      <p:pic>
        <p:nvPicPr>
          <p:cNvPr id="9" name="Picture 2" descr="http://t2.gstatic.com/images?q=tbn:ANd9GcS1rgNRoR1ttSlVVPciLR5asLI5vBnFVUfPTm2xkM9L8CVfj0Y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2553" y="2898428"/>
            <a:ext cx="3098800" cy="269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521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C5D6874-183B-4551-ADA0-12D84FB098B3}"/>
              </a:ext>
            </a:extLst>
          </p:cNvPr>
          <p:cNvSpPr txBox="1"/>
          <p:nvPr/>
        </p:nvSpPr>
        <p:spPr>
          <a:xfrm>
            <a:off x="0" y="1681163"/>
            <a:ext cx="8421688" cy="5062924"/>
          </a:xfrm>
          <a:prstGeom prst="rect">
            <a:avLst/>
          </a:prstGeom>
          <a:noFill/>
        </p:spPr>
        <p:txBody>
          <a:bodyPr>
            <a:spAutoFit/>
          </a:bodyPr>
          <a:lstStyle/>
          <a:p>
            <a:pPr marL="285750" indent="-285750" algn="just">
              <a:buFontTx/>
              <a:buChar char="-"/>
              <a:defRPr/>
            </a:pPr>
            <a:r>
              <a:rPr lang="es-PE" sz="1900" dirty="0">
                <a:solidFill>
                  <a:schemeClr val="tx2"/>
                </a:solidFill>
              </a:rPr>
              <a:t>La tolerancia en los requerimientos de comparecencias será de 10 minutos. El sujeto inspeccionado debe participar con las facultades expresas o el  poder suficiente y acreditarse una sola vez durante el proceso </a:t>
            </a:r>
            <a:r>
              <a:rPr lang="es-PE" sz="1900" dirty="0" err="1">
                <a:solidFill>
                  <a:schemeClr val="tx2"/>
                </a:solidFill>
              </a:rPr>
              <a:t>inspectivo</a:t>
            </a:r>
            <a:r>
              <a:rPr lang="es-PE" sz="1900" dirty="0">
                <a:solidFill>
                  <a:schemeClr val="tx2"/>
                </a:solidFill>
              </a:rPr>
              <a:t> en caso de ser el mismo representante en todas las actuaciones </a:t>
            </a:r>
            <a:r>
              <a:rPr lang="es-PE" sz="1900" dirty="0" err="1">
                <a:solidFill>
                  <a:schemeClr val="tx2"/>
                </a:solidFill>
              </a:rPr>
              <a:t>inspectivas</a:t>
            </a:r>
            <a:r>
              <a:rPr lang="es-PE" sz="1900" dirty="0">
                <a:solidFill>
                  <a:schemeClr val="tx2"/>
                </a:solidFill>
              </a:rPr>
              <a:t>.</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Las medidas </a:t>
            </a:r>
            <a:r>
              <a:rPr lang="es-PE" sz="1900" dirty="0" err="1">
                <a:solidFill>
                  <a:schemeClr val="tx2"/>
                </a:solidFill>
              </a:rPr>
              <a:t>inspectivas</a:t>
            </a:r>
            <a:r>
              <a:rPr lang="es-PE" sz="1900" dirty="0">
                <a:solidFill>
                  <a:schemeClr val="tx2"/>
                </a:solidFill>
              </a:rPr>
              <a:t> de advertencia y requerimiento no serán susceptibles de impugnación.</a:t>
            </a:r>
          </a:p>
          <a:p>
            <a:pPr marL="285750" indent="-285750" algn="just">
              <a:buFontTx/>
              <a:buChar char="-"/>
              <a:defRPr/>
            </a:pPr>
            <a:r>
              <a:rPr lang="es-PE" sz="1900" dirty="0">
                <a:solidFill>
                  <a:schemeClr val="tx2"/>
                </a:solidFill>
              </a:rPr>
              <a:t>En cuanto a infracciones insubsanable no es necesario emitir medida </a:t>
            </a:r>
            <a:r>
              <a:rPr lang="es-PE" sz="1900" dirty="0" err="1">
                <a:solidFill>
                  <a:schemeClr val="tx2"/>
                </a:solidFill>
              </a:rPr>
              <a:t>inspectiva</a:t>
            </a:r>
            <a:r>
              <a:rPr lang="es-PE" sz="1900" dirty="0">
                <a:solidFill>
                  <a:schemeClr val="tx2"/>
                </a:solidFill>
              </a:rPr>
              <a:t> de requerimiento, lo cual se deja constancia en el Acta de Infracción.</a:t>
            </a:r>
          </a:p>
          <a:p>
            <a:pPr algn="just">
              <a:defRPr/>
            </a:pPr>
            <a:endParaRPr lang="es-PE" sz="1900" dirty="0">
              <a:solidFill>
                <a:schemeClr val="tx2"/>
              </a:solidFill>
            </a:endParaRPr>
          </a:p>
          <a:p>
            <a:pPr marL="285750" indent="-285750" algn="just">
              <a:buFontTx/>
              <a:buChar char="-"/>
              <a:defRPr/>
            </a:pPr>
            <a:r>
              <a:rPr lang="es-PE" sz="1900" dirty="0">
                <a:solidFill>
                  <a:schemeClr val="tx2"/>
                </a:solidFill>
              </a:rPr>
              <a:t>El acta de infracción de seguridad y salud en el trabajo contendrá:</a:t>
            </a:r>
          </a:p>
          <a:p>
            <a:pPr algn="just">
              <a:defRPr/>
            </a:pPr>
            <a:r>
              <a:rPr lang="es-PE" sz="1900" dirty="0">
                <a:solidFill>
                  <a:schemeClr val="tx2"/>
                </a:solidFill>
              </a:rPr>
              <a:t>           *La forma en que se produjo el accidente o enfermedad profesional.</a:t>
            </a:r>
          </a:p>
          <a:p>
            <a:pPr algn="just">
              <a:defRPr/>
            </a:pPr>
            <a:r>
              <a:rPr lang="es-PE" sz="1900" dirty="0">
                <a:solidFill>
                  <a:schemeClr val="tx2"/>
                </a:solidFill>
              </a:rPr>
              <a:t>	  * Las causas del accidente o enfermedad profesional.</a:t>
            </a:r>
          </a:p>
          <a:p>
            <a:pPr algn="just">
              <a:defRPr/>
            </a:pPr>
            <a:r>
              <a:rPr lang="es-PE" sz="1900" dirty="0">
                <a:solidFill>
                  <a:schemeClr val="tx2"/>
                </a:solidFill>
              </a:rPr>
              <a:t>	  * Los sujetos responsables</a:t>
            </a:r>
          </a:p>
          <a:p>
            <a:pPr algn="just">
              <a:defRPr/>
            </a:pPr>
            <a:r>
              <a:rPr lang="es-PE" sz="1900" dirty="0">
                <a:solidFill>
                  <a:schemeClr val="tx2"/>
                </a:solidFill>
              </a:rPr>
              <a:t>	  * Especificarse si existió la ausencia de medidas de seguridad y salud en 		el T.</a:t>
            </a:r>
          </a:p>
          <a:p>
            <a:pPr algn="just">
              <a:defRPr/>
            </a:pPr>
            <a:r>
              <a:rPr lang="es-PE" sz="1900" dirty="0">
                <a:solidFill>
                  <a:schemeClr val="tx2"/>
                </a:solidFill>
              </a:rPr>
              <a:t>           * Las medidas correctivas que se adoptaron para evitar repetir la infracción.</a:t>
            </a:r>
            <a:endParaRPr lang="es-PE" dirty="0"/>
          </a:p>
        </p:txBody>
      </p:sp>
      <p:sp>
        <p:nvSpPr>
          <p:cNvPr id="3" name="Título 1">
            <a:extLst>
              <a:ext uri="{FF2B5EF4-FFF2-40B4-BE49-F238E27FC236}">
                <a16:creationId xmlns:a16="http://schemas.microsoft.com/office/drawing/2014/main" id="{E214797C-2CF2-42E5-B99E-B1394E60CCCA}"/>
              </a:ext>
            </a:extLst>
          </p:cNvPr>
          <p:cNvSpPr txBox="1">
            <a:spLocks/>
          </p:cNvSpPr>
          <p:nvPr/>
        </p:nvSpPr>
        <p:spPr>
          <a:xfrm>
            <a:off x="296069" y="980728"/>
            <a:ext cx="8229600" cy="5760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600" smtClean="0"/>
              <a:t>Reglas generales para el ejercicio de la función inspectiva</a:t>
            </a:r>
            <a:endParaRPr lang="es-PE" sz="3600" dirty="0"/>
          </a:p>
        </p:txBody>
      </p:sp>
    </p:spTree>
    <p:extLst>
      <p:ext uri="{BB962C8B-B14F-4D97-AF65-F5344CB8AC3E}">
        <p14:creationId xmlns:p14="http://schemas.microsoft.com/office/powerpoint/2010/main" val="423258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7">
            <a:extLst>
              <a:ext uri="{FF2B5EF4-FFF2-40B4-BE49-F238E27FC236}">
                <a16:creationId xmlns:a16="http://schemas.microsoft.com/office/drawing/2014/main" id="{1854ED08-08F3-4FDA-AEE1-1AB0866F14F0}"/>
              </a:ext>
            </a:extLst>
          </p:cNvPr>
          <p:cNvSpPr txBox="1">
            <a:spLocks noChangeArrowheads="1"/>
          </p:cNvSpPr>
          <p:nvPr/>
        </p:nvSpPr>
        <p:spPr bwMode="auto">
          <a:xfrm>
            <a:off x="271463" y="3203575"/>
            <a:ext cx="867251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b="1" dirty="0"/>
              <a:t>PROCEDIMIENTO ADMINISTRATIVO SANCIONADOR</a:t>
            </a:r>
          </a:p>
        </p:txBody>
      </p:sp>
    </p:spTree>
    <p:extLst>
      <p:ext uri="{BB962C8B-B14F-4D97-AF65-F5344CB8AC3E}">
        <p14:creationId xmlns:p14="http://schemas.microsoft.com/office/powerpoint/2010/main" val="3988660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E947E3F9-CCF5-40E9-89D6-B30679ECC60B}"/>
              </a:ext>
            </a:extLst>
          </p:cNvPr>
          <p:cNvGrpSpPr/>
          <p:nvPr/>
        </p:nvGrpSpPr>
        <p:grpSpPr>
          <a:xfrm>
            <a:off x="3093050" y="4393874"/>
            <a:ext cx="591941" cy="1441481"/>
            <a:chOff x="3446462" y="2434579"/>
            <a:chExt cx="591941" cy="1463118"/>
          </a:xfrm>
        </p:grpSpPr>
        <p:sp>
          <p:nvSpPr>
            <p:cNvPr id="3" name="Conector recto 3">
              <a:extLst>
                <a:ext uri="{FF2B5EF4-FFF2-40B4-BE49-F238E27FC236}">
                  <a16:creationId xmlns:a16="http://schemas.microsoft.com/office/drawing/2014/main" id="{A7D43618-7913-48DD-8428-C40BCF5B8FE9}"/>
                </a:ext>
              </a:extLst>
            </p:cNvPr>
            <p:cNvSpPr/>
            <p:nvPr/>
          </p:nvSpPr>
          <p:spPr>
            <a:xfrm>
              <a:off x="3446462" y="2434579"/>
              <a:ext cx="591941" cy="1463118"/>
            </a:xfrm>
            <a:custGeom>
              <a:avLst/>
              <a:gdLst/>
              <a:ahLst/>
              <a:cxnLst/>
              <a:rect l="0" t="0" r="0" b="0"/>
              <a:pathLst>
                <a:path>
                  <a:moveTo>
                    <a:pt x="0" y="0"/>
                  </a:moveTo>
                  <a:lnTo>
                    <a:pt x="295970" y="0"/>
                  </a:lnTo>
                  <a:lnTo>
                    <a:pt x="295970" y="1463118"/>
                  </a:lnTo>
                  <a:lnTo>
                    <a:pt x="591941" y="1463118"/>
                  </a:lnTo>
                </a:path>
              </a:pathLst>
            </a:custGeom>
            <a:noFill/>
            <a:ln w="28575">
              <a:solidFill>
                <a:schemeClr val="bg1">
                  <a:lumMod val="75000"/>
                </a:schemeClr>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 name="Conector recto 4">
              <a:extLst>
                <a:ext uri="{FF2B5EF4-FFF2-40B4-BE49-F238E27FC236}">
                  <a16:creationId xmlns:a16="http://schemas.microsoft.com/office/drawing/2014/main" id="{FA4B1943-347A-424E-AB52-68CB63D4AD88}"/>
                </a:ext>
              </a:extLst>
            </p:cNvPr>
            <p:cNvSpPr txBox="1"/>
            <p:nvPr/>
          </p:nvSpPr>
          <p:spPr>
            <a:xfrm>
              <a:off x="3702975" y="3126681"/>
              <a:ext cx="78916" cy="7891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PE" sz="500" kern="1200" dirty="0"/>
            </a:p>
          </p:txBody>
        </p:sp>
      </p:grpSp>
      <p:grpSp>
        <p:nvGrpSpPr>
          <p:cNvPr id="5" name="Grupo 4">
            <a:extLst>
              <a:ext uri="{FF2B5EF4-FFF2-40B4-BE49-F238E27FC236}">
                <a16:creationId xmlns:a16="http://schemas.microsoft.com/office/drawing/2014/main" id="{1E9FDDC1-78D1-471C-8D61-B9FEB08131E1}"/>
              </a:ext>
            </a:extLst>
          </p:cNvPr>
          <p:cNvGrpSpPr/>
          <p:nvPr/>
        </p:nvGrpSpPr>
        <p:grpSpPr>
          <a:xfrm>
            <a:off x="3093050" y="2990511"/>
            <a:ext cx="591941" cy="1382609"/>
            <a:chOff x="3446462" y="1031216"/>
            <a:chExt cx="591941" cy="1403363"/>
          </a:xfrm>
        </p:grpSpPr>
        <p:sp>
          <p:nvSpPr>
            <p:cNvPr id="6" name="Conector recto 5">
              <a:extLst>
                <a:ext uri="{FF2B5EF4-FFF2-40B4-BE49-F238E27FC236}">
                  <a16:creationId xmlns:a16="http://schemas.microsoft.com/office/drawing/2014/main" id="{56A6E99B-3F46-4B6F-AFB1-F807FF47265B}"/>
                </a:ext>
              </a:extLst>
            </p:cNvPr>
            <p:cNvSpPr/>
            <p:nvPr/>
          </p:nvSpPr>
          <p:spPr>
            <a:xfrm>
              <a:off x="3446462" y="1031216"/>
              <a:ext cx="591941" cy="1403363"/>
            </a:xfrm>
            <a:custGeom>
              <a:avLst/>
              <a:gdLst/>
              <a:ahLst/>
              <a:cxnLst/>
              <a:rect l="0" t="0" r="0" b="0"/>
              <a:pathLst>
                <a:path>
                  <a:moveTo>
                    <a:pt x="0" y="1403363"/>
                  </a:moveTo>
                  <a:lnTo>
                    <a:pt x="295970" y="1403363"/>
                  </a:lnTo>
                  <a:lnTo>
                    <a:pt x="295970" y="0"/>
                  </a:lnTo>
                  <a:lnTo>
                    <a:pt x="591941" y="0"/>
                  </a:lnTo>
                </a:path>
              </a:pathLst>
            </a:custGeom>
            <a:noFill/>
            <a:ln w="28575">
              <a:solidFill>
                <a:schemeClr val="bg1">
                  <a:lumMod val="75000"/>
                </a:schemeClr>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Conector recto 6">
              <a:extLst>
                <a:ext uri="{FF2B5EF4-FFF2-40B4-BE49-F238E27FC236}">
                  <a16:creationId xmlns:a16="http://schemas.microsoft.com/office/drawing/2014/main" id="{AABCCAE9-7B4B-46E3-A257-18C486658ABD}"/>
                </a:ext>
              </a:extLst>
            </p:cNvPr>
            <p:cNvSpPr txBox="1"/>
            <p:nvPr/>
          </p:nvSpPr>
          <p:spPr>
            <a:xfrm>
              <a:off x="3704356" y="1694820"/>
              <a:ext cx="76154" cy="76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PE" sz="500" kern="1200" dirty="0"/>
            </a:p>
          </p:txBody>
        </p:sp>
      </p:grpSp>
      <p:grpSp>
        <p:nvGrpSpPr>
          <p:cNvPr id="8" name="Grupo 7">
            <a:extLst>
              <a:ext uri="{FF2B5EF4-FFF2-40B4-BE49-F238E27FC236}">
                <a16:creationId xmlns:a16="http://schemas.microsoft.com/office/drawing/2014/main" id="{A9E4C037-5925-49D3-B803-81CE6B829FBF}"/>
              </a:ext>
            </a:extLst>
          </p:cNvPr>
          <p:cNvGrpSpPr/>
          <p:nvPr/>
        </p:nvGrpSpPr>
        <p:grpSpPr>
          <a:xfrm>
            <a:off x="1900636" y="2341116"/>
            <a:ext cx="1192413" cy="4088075"/>
            <a:chOff x="2254048" y="0"/>
            <a:chExt cx="1192413" cy="4869159"/>
          </a:xfrm>
        </p:grpSpPr>
        <p:sp>
          <p:nvSpPr>
            <p:cNvPr id="9" name="Rectángulo 8">
              <a:extLst>
                <a:ext uri="{FF2B5EF4-FFF2-40B4-BE49-F238E27FC236}">
                  <a16:creationId xmlns:a16="http://schemas.microsoft.com/office/drawing/2014/main" id="{99DCD1E9-B69D-4A4D-9594-1AB04073629F}"/>
                </a:ext>
              </a:extLst>
            </p:cNvPr>
            <p:cNvSpPr/>
            <p:nvPr/>
          </p:nvSpPr>
          <p:spPr>
            <a:xfrm rot="16200000">
              <a:off x="415675" y="1838373"/>
              <a:ext cx="4869159" cy="1192413"/>
            </a:xfrm>
            <a:prstGeom prst="rect">
              <a:avLst/>
            </a:prstGeom>
            <a:solidFill>
              <a:schemeClr val="bg1">
                <a:lumMod val="6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CuadroTexto 9">
              <a:extLst>
                <a:ext uri="{FF2B5EF4-FFF2-40B4-BE49-F238E27FC236}">
                  <a16:creationId xmlns:a16="http://schemas.microsoft.com/office/drawing/2014/main" id="{A1470ABC-C761-4EB7-8F6C-B1DDD1DB2192}"/>
                </a:ext>
              </a:extLst>
            </p:cNvPr>
            <p:cNvSpPr txBox="1"/>
            <p:nvPr/>
          </p:nvSpPr>
          <p:spPr>
            <a:xfrm rot="16200000">
              <a:off x="415675" y="1838373"/>
              <a:ext cx="4869159" cy="11924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1778000" rtl="0">
                <a:lnSpc>
                  <a:spcPct val="90000"/>
                </a:lnSpc>
                <a:spcBef>
                  <a:spcPct val="0"/>
                </a:spcBef>
                <a:spcAft>
                  <a:spcPct val="35000"/>
                </a:spcAft>
                <a:buNone/>
              </a:pPr>
              <a:r>
                <a:rPr lang="es-PE" sz="4000" kern="1200" dirty="0">
                  <a:solidFill>
                    <a:schemeClr val="bg1"/>
                  </a:solidFill>
                </a:rPr>
                <a:t>TIPOS</a:t>
              </a:r>
            </a:p>
          </p:txBody>
        </p:sp>
      </p:grpSp>
      <p:grpSp>
        <p:nvGrpSpPr>
          <p:cNvPr id="11" name="Grupo 10">
            <a:extLst>
              <a:ext uri="{FF2B5EF4-FFF2-40B4-BE49-F238E27FC236}">
                <a16:creationId xmlns:a16="http://schemas.microsoft.com/office/drawing/2014/main" id="{1F9A1772-B65D-4881-B0D9-4B7AF0446F72}"/>
              </a:ext>
            </a:extLst>
          </p:cNvPr>
          <p:cNvGrpSpPr/>
          <p:nvPr/>
        </p:nvGrpSpPr>
        <p:grpSpPr>
          <a:xfrm>
            <a:off x="3684992" y="2341117"/>
            <a:ext cx="3355172" cy="1279579"/>
            <a:chOff x="4038404" y="381822"/>
            <a:chExt cx="3355172" cy="1298786"/>
          </a:xfrm>
        </p:grpSpPr>
        <p:sp>
          <p:nvSpPr>
            <p:cNvPr id="12" name="Rectángulo 11">
              <a:extLst>
                <a:ext uri="{FF2B5EF4-FFF2-40B4-BE49-F238E27FC236}">
                  <a16:creationId xmlns:a16="http://schemas.microsoft.com/office/drawing/2014/main" id="{32E7272A-9A9C-4EF7-B6C6-19EF1AB620C0}"/>
                </a:ext>
              </a:extLst>
            </p:cNvPr>
            <p:cNvSpPr/>
            <p:nvPr/>
          </p:nvSpPr>
          <p:spPr>
            <a:xfrm>
              <a:off x="4038404" y="381822"/>
              <a:ext cx="3355172" cy="1298786"/>
            </a:xfrm>
            <a:prstGeom prst="rect">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CuadroTexto 12">
              <a:extLst>
                <a:ext uri="{FF2B5EF4-FFF2-40B4-BE49-F238E27FC236}">
                  <a16:creationId xmlns:a16="http://schemas.microsoft.com/office/drawing/2014/main" id="{F52A6595-EDCB-4EA7-A9E0-6683E57AFF89}"/>
                </a:ext>
              </a:extLst>
            </p:cNvPr>
            <p:cNvSpPr txBox="1"/>
            <p:nvPr/>
          </p:nvSpPr>
          <p:spPr>
            <a:xfrm>
              <a:off x="4038404" y="381822"/>
              <a:ext cx="3355172" cy="12987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ts val="0"/>
                </a:spcAft>
                <a:buNone/>
              </a:pPr>
              <a:r>
                <a:rPr lang="es-PE" sz="2000" kern="1200" dirty="0">
                  <a:solidFill>
                    <a:schemeClr val="bg1"/>
                  </a:solidFill>
                </a:rPr>
                <a:t>Infracción de normativa </a:t>
              </a:r>
            </a:p>
            <a:p>
              <a:pPr marL="0" lvl="0" indent="0" algn="ctr" defTabSz="889000" rtl="0">
                <a:lnSpc>
                  <a:spcPct val="90000"/>
                </a:lnSpc>
                <a:spcBef>
                  <a:spcPct val="0"/>
                </a:spcBef>
                <a:spcAft>
                  <a:spcPts val="0"/>
                </a:spcAft>
                <a:buNone/>
              </a:pPr>
              <a:r>
                <a:rPr lang="es-PE" sz="1800" kern="1200" dirty="0">
                  <a:solidFill>
                    <a:schemeClr val="bg1"/>
                  </a:solidFill>
                </a:rPr>
                <a:t>(sociolaboral o SST)</a:t>
              </a:r>
            </a:p>
            <a:p>
              <a:pPr marL="0" lvl="0" indent="0" algn="ctr" defTabSz="889000" rtl="0">
                <a:lnSpc>
                  <a:spcPct val="90000"/>
                </a:lnSpc>
                <a:spcBef>
                  <a:spcPct val="0"/>
                </a:spcBef>
                <a:spcAft>
                  <a:spcPct val="35000"/>
                </a:spcAft>
                <a:buNone/>
              </a:pPr>
              <a:r>
                <a:rPr lang="es-PE" sz="1200" kern="1200" dirty="0">
                  <a:solidFill>
                    <a:schemeClr val="bg1"/>
                  </a:solidFill>
                </a:rPr>
                <a:t>(Arts. 23 a 44 RLGIT)</a:t>
              </a:r>
            </a:p>
          </p:txBody>
        </p:sp>
      </p:grpSp>
      <p:grpSp>
        <p:nvGrpSpPr>
          <p:cNvPr id="14" name="Grupo 13">
            <a:extLst>
              <a:ext uri="{FF2B5EF4-FFF2-40B4-BE49-F238E27FC236}">
                <a16:creationId xmlns:a16="http://schemas.microsoft.com/office/drawing/2014/main" id="{2FE1032B-6594-4BE0-84A0-40F25E28C45A}"/>
              </a:ext>
            </a:extLst>
          </p:cNvPr>
          <p:cNvGrpSpPr/>
          <p:nvPr/>
        </p:nvGrpSpPr>
        <p:grpSpPr>
          <a:xfrm>
            <a:off x="3684992" y="3803895"/>
            <a:ext cx="3342852" cy="1147654"/>
            <a:chOff x="4038404" y="1844599"/>
            <a:chExt cx="3342852" cy="1164881"/>
          </a:xfrm>
        </p:grpSpPr>
        <p:sp>
          <p:nvSpPr>
            <p:cNvPr id="15" name="Rectángulo 14">
              <a:extLst>
                <a:ext uri="{FF2B5EF4-FFF2-40B4-BE49-F238E27FC236}">
                  <a16:creationId xmlns:a16="http://schemas.microsoft.com/office/drawing/2014/main" id="{72745C0F-320F-42FD-B772-488B50D32407}"/>
                </a:ext>
              </a:extLst>
            </p:cNvPr>
            <p:cNvSpPr/>
            <p:nvPr/>
          </p:nvSpPr>
          <p:spPr>
            <a:xfrm>
              <a:off x="4038404" y="1844599"/>
              <a:ext cx="3342852" cy="1164881"/>
            </a:xfrm>
            <a:prstGeom prst="rect">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CuadroTexto 15">
              <a:extLst>
                <a:ext uri="{FF2B5EF4-FFF2-40B4-BE49-F238E27FC236}">
                  <a16:creationId xmlns:a16="http://schemas.microsoft.com/office/drawing/2014/main" id="{273A6C5D-4435-4B39-83C8-0D5114A27045}"/>
                </a:ext>
              </a:extLst>
            </p:cNvPr>
            <p:cNvSpPr txBox="1"/>
            <p:nvPr/>
          </p:nvSpPr>
          <p:spPr>
            <a:xfrm>
              <a:off x="4038404" y="1844599"/>
              <a:ext cx="3342852" cy="11648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bg1"/>
                  </a:solidFill>
                </a:rPr>
                <a:t>Infracción a la labor inspectiva</a:t>
              </a:r>
            </a:p>
            <a:p>
              <a:pPr marL="0" lvl="0" indent="0" algn="ctr" defTabSz="889000" rtl="0">
                <a:lnSpc>
                  <a:spcPct val="90000"/>
                </a:lnSpc>
                <a:spcBef>
                  <a:spcPct val="0"/>
                </a:spcBef>
                <a:spcAft>
                  <a:spcPct val="35000"/>
                </a:spcAft>
                <a:buNone/>
              </a:pPr>
              <a:r>
                <a:rPr lang="es-PE" sz="1400" kern="1200" dirty="0">
                  <a:solidFill>
                    <a:schemeClr val="bg1"/>
                  </a:solidFill>
                </a:rPr>
                <a:t>(Arts. 45 y 46 LGIT)</a:t>
              </a:r>
            </a:p>
          </p:txBody>
        </p:sp>
      </p:grpSp>
      <p:grpSp>
        <p:nvGrpSpPr>
          <p:cNvPr id="17" name="Grupo 16">
            <a:extLst>
              <a:ext uri="{FF2B5EF4-FFF2-40B4-BE49-F238E27FC236}">
                <a16:creationId xmlns:a16="http://schemas.microsoft.com/office/drawing/2014/main" id="{87F3368F-70F2-4EBB-94DE-ECCAC2C6EF24}"/>
              </a:ext>
            </a:extLst>
          </p:cNvPr>
          <p:cNvGrpSpPr/>
          <p:nvPr/>
        </p:nvGrpSpPr>
        <p:grpSpPr>
          <a:xfrm>
            <a:off x="3684992" y="5267355"/>
            <a:ext cx="3342852" cy="1161836"/>
            <a:chOff x="4038404" y="3308060"/>
            <a:chExt cx="3342852" cy="1179276"/>
          </a:xfrm>
        </p:grpSpPr>
        <p:sp>
          <p:nvSpPr>
            <p:cNvPr id="18" name="Rectángulo 17">
              <a:extLst>
                <a:ext uri="{FF2B5EF4-FFF2-40B4-BE49-F238E27FC236}">
                  <a16:creationId xmlns:a16="http://schemas.microsoft.com/office/drawing/2014/main" id="{8D9CF0B2-8CFD-40F8-A58C-7ECB85EF1F0E}"/>
                </a:ext>
              </a:extLst>
            </p:cNvPr>
            <p:cNvSpPr/>
            <p:nvPr/>
          </p:nvSpPr>
          <p:spPr>
            <a:xfrm>
              <a:off x="4038404" y="3308060"/>
              <a:ext cx="3342852" cy="1179276"/>
            </a:xfrm>
            <a:prstGeom prst="rect">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CuadroTexto 18">
              <a:extLst>
                <a:ext uri="{FF2B5EF4-FFF2-40B4-BE49-F238E27FC236}">
                  <a16:creationId xmlns:a16="http://schemas.microsoft.com/office/drawing/2014/main" id="{211EFCA0-CE37-4A4B-B5E9-2063ADF096FC}"/>
                </a:ext>
              </a:extLst>
            </p:cNvPr>
            <p:cNvSpPr txBox="1"/>
            <p:nvPr/>
          </p:nvSpPr>
          <p:spPr>
            <a:xfrm>
              <a:off x="4038404" y="3308060"/>
              <a:ext cx="3342852" cy="1179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bg1"/>
                  </a:solidFill>
                </a:rPr>
                <a:t>Infracción de normativa + labor inspectiva</a:t>
              </a:r>
            </a:p>
          </p:txBody>
        </p:sp>
      </p:grpSp>
      <p:sp>
        <p:nvSpPr>
          <p:cNvPr id="20" name="Título 1">
            <a:extLst>
              <a:ext uri="{FF2B5EF4-FFF2-40B4-BE49-F238E27FC236}">
                <a16:creationId xmlns:a16="http://schemas.microsoft.com/office/drawing/2014/main" id="{F3F305EC-5A4F-47C8-88F2-63951B828A87}"/>
              </a:ext>
            </a:extLst>
          </p:cNvPr>
          <p:cNvSpPr txBox="1">
            <a:spLocks/>
          </p:cNvSpPr>
          <p:nvPr/>
        </p:nvSpPr>
        <p:spPr>
          <a:xfrm>
            <a:off x="194469" y="1067814"/>
            <a:ext cx="8229600" cy="5760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600" smtClean="0"/>
              <a:t>Tipos de actas de infracción</a:t>
            </a:r>
            <a:endParaRPr lang="es-PE" sz="3600" dirty="0"/>
          </a:p>
        </p:txBody>
      </p:sp>
    </p:spTree>
    <p:extLst>
      <p:ext uri="{BB962C8B-B14F-4D97-AF65-F5344CB8AC3E}">
        <p14:creationId xmlns:p14="http://schemas.microsoft.com/office/powerpoint/2010/main" val="531583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1">
            <a:extLst>
              <a:ext uri="{FF2B5EF4-FFF2-40B4-BE49-F238E27FC236}">
                <a16:creationId xmlns:a16="http://schemas.microsoft.com/office/drawing/2014/main" id="{9B2EE352-F0D5-41B1-AF08-2665241C3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1706563"/>
            <a:ext cx="8386763"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12">
            <a:extLst>
              <a:ext uri="{FF2B5EF4-FFF2-40B4-BE49-F238E27FC236}">
                <a16:creationId xmlns:a16="http://schemas.microsoft.com/office/drawing/2014/main" id="{CDCDAEC4-69D9-4996-BA19-5EE3D6D277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13" y="4903788"/>
            <a:ext cx="71342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ector recto de flecha 3">
            <a:extLst>
              <a:ext uri="{FF2B5EF4-FFF2-40B4-BE49-F238E27FC236}">
                <a16:creationId xmlns:a16="http://schemas.microsoft.com/office/drawing/2014/main" id="{6E7E1E82-206D-47C6-8660-838019626ABC}"/>
              </a:ext>
            </a:extLst>
          </p:cNvPr>
          <p:cNvCxnSpPr/>
          <p:nvPr/>
        </p:nvCxnSpPr>
        <p:spPr>
          <a:xfrm flipH="1">
            <a:off x="3241675" y="3168650"/>
            <a:ext cx="19050" cy="1800225"/>
          </a:xfrm>
          <a:prstGeom prst="straightConnector1">
            <a:avLst/>
          </a:prstGeom>
          <a:ln>
            <a:headEnd type="triangle"/>
            <a:tailEnd type="triangle"/>
          </a:ln>
        </p:spPr>
        <p:style>
          <a:lnRef idx="1">
            <a:schemeClr val="accent4"/>
          </a:lnRef>
          <a:fillRef idx="0">
            <a:schemeClr val="accent4"/>
          </a:fillRef>
          <a:effectRef idx="0">
            <a:schemeClr val="accent4"/>
          </a:effectRef>
          <a:fontRef idx="minor">
            <a:schemeClr val="tx1"/>
          </a:fontRef>
        </p:style>
      </p:cxnSp>
      <p:sp>
        <p:nvSpPr>
          <p:cNvPr id="5" name="Cuadro de texto 3">
            <a:extLst>
              <a:ext uri="{FF2B5EF4-FFF2-40B4-BE49-F238E27FC236}">
                <a16:creationId xmlns:a16="http://schemas.microsoft.com/office/drawing/2014/main" id="{D9B74EAD-9C90-4040-B67A-4B627D335ACF}"/>
              </a:ext>
            </a:extLst>
          </p:cNvPr>
          <p:cNvSpPr txBox="1"/>
          <p:nvPr/>
        </p:nvSpPr>
        <p:spPr>
          <a:xfrm>
            <a:off x="8782050" y="1230313"/>
            <a:ext cx="247650" cy="2719387"/>
          </a:xfrm>
          <a:prstGeom prst="rect">
            <a:avLst/>
          </a:prstGeom>
          <a:noFill/>
          <a:ln>
            <a:noFill/>
          </a:ln>
        </p:spPr>
        <p:txBody>
          <a:bodyPr>
            <a:spAutoFit/>
          </a:bodyPr>
          <a:lstStyle/>
          <a:p>
            <a:pPr algn="ctr">
              <a:lnSpc>
                <a:spcPct val="107000"/>
              </a:lnSpc>
              <a:spcAft>
                <a:spcPts val="800"/>
              </a:spcAft>
              <a:defRPr/>
            </a:pPr>
            <a:r>
              <a:rPr lang="es-PE" sz="800" b="1" dirty="0">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FASE</a:t>
            </a:r>
            <a:endParaRPr lang="es-PE" sz="1100" dirty="0">
              <a:ea typeface="Calibri" panose="020F0502020204030204" pitchFamily="34" charset="0"/>
              <a:cs typeface="Times New Roman" panose="02020603050405020304" pitchFamily="18" charset="0"/>
            </a:endParaRPr>
          </a:p>
          <a:p>
            <a:pPr algn="ctr">
              <a:lnSpc>
                <a:spcPct val="107000"/>
              </a:lnSpc>
              <a:spcAft>
                <a:spcPts val="800"/>
              </a:spcAft>
              <a:defRPr/>
            </a:pPr>
            <a:r>
              <a:rPr lang="es-PE" sz="800" b="1" dirty="0">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 </a:t>
            </a:r>
            <a:r>
              <a:rPr lang="es-PE" sz="800" b="1" dirty="0">
                <a:solidFill>
                  <a:srgbClr val="C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INSTRUCCION</a:t>
            </a:r>
            <a:endParaRPr lang="es-PE" sz="1100" dirty="0">
              <a:ea typeface="Calibri" panose="020F0502020204030204" pitchFamily="34" charset="0"/>
              <a:cs typeface="Times New Roman" panose="02020603050405020304" pitchFamily="18" charset="0"/>
            </a:endParaRPr>
          </a:p>
        </p:txBody>
      </p:sp>
      <p:sp>
        <p:nvSpPr>
          <p:cNvPr id="6" name="Cuadro de texto 10">
            <a:extLst>
              <a:ext uri="{FF2B5EF4-FFF2-40B4-BE49-F238E27FC236}">
                <a16:creationId xmlns:a16="http://schemas.microsoft.com/office/drawing/2014/main" id="{94A8F6DA-1F84-4BFD-8064-A250789B8E09}"/>
              </a:ext>
            </a:extLst>
          </p:cNvPr>
          <p:cNvSpPr txBox="1"/>
          <p:nvPr/>
        </p:nvSpPr>
        <p:spPr>
          <a:xfrm>
            <a:off x="8831263" y="4108450"/>
            <a:ext cx="247650" cy="1597025"/>
          </a:xfrm>
          <a:prstGeom prst="rect">
            <a:avLst/>
          </a:prstGeom>
          <a:noFill/>
          <a:ln>
            <a:noFill/>
          </a:ln>
        </p:spPr>
        <p:txBody>
          <a:bodyPr/>
          <a:lstStyle/>
          <a:p>
            <a:pPr algn="ctr">
              <a:lnSpc>
                <a:spcPct val="107000"/>
              </a:lnSpc>
              <a:spcAft>
                <a:spcPts val="800"/>
              </a:spcAft>
              <a:defRPr/>
            </a:pPr>
            <a:r>
              <a:rPr lang="es-PE" sz="800" b="1" dirty="0">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FASE</a:t>
            </a:r>
            <a:endParaRPr lang="es-PE" sz="1100" dirty="0">
              <a:ea typeface="Calibri" panose="020F0502020204030204" pitchFamily="34" charset="0"/>
              <a:cs typeface="Times New Roman" panose="02020603050405020304" pitchFamily="18" charset="0"/>
            </a:endParaRPr>
          </a:p>
          <a:p>
            <a:pPr algn="ctr">
              <a:lnSpc>
                <a:spcPct val="107000"/>
              </a:lnSpc>
              <a:spcAft>
                <a:spcPts val="800"/>
              </a:spcAft>
              <a:defRPr/>
            </a:pPr>
            <a:r>
              <a:rPr lang="es-PE" sz="800" b="1" dirty="0">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 </a:t>
            </a:r>
            <a:r>
              <a:rPr lang="es-PE" sz="800" b="1" dirty="0">
                <a:solidFill>
                  <a:srgbClr val="C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SANCIONADOR</a:t>
            </a:r>
            <a:endParaRPr lang="es-PE" sz="1100" dirty="0">
              <a:ea typeface="Calibri" panose="020F0502020204030204" pitchFamily="34" charset="0"/>
              <a:cs typeface="Times New Roman" panose="02020603050405020304" pitchFamily="18" charset="0"/>
            </a:endParaRPr>
          </a:p>
        </p:txBody>
      </p:sp>
      <p:sp>
        <p:nvSpPr>
          <p:cNvPr id="7" name="Título 1">
            <a:extLst>
              <a:ext uri="{FF2B5EF4-FFF2-40B4-BE49-F238E27FC236}">
                <a16:creationId xmlns:a16="http://schemas.microsoft.com/office/drawing/2014/main" id="{F7E10F8A-FAB8-400C-91F9-580CA3B8571C}"/>
              </a:ext>
            </a:extLst>
          </p:cNvPr>
          <p:cNvSpPr txBox="1">
            <a:spLocks/>
          </p:cNvSpPr>
          <p:nvPr/>
        </p:nvSpPr>
        <p:spPr>
          <a:xfrm>
            <a:off x="296069" y="980728"/>
            <a:ext cx="8229600" cy="5760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3600" smtClean="0"/>
              <a:t>Procedimiento sancionador</a:t>
            </a:r>
            <a:endParaRPr lang="es-PE" sz="3600" dirty="0"/>
          </a:p>
        </p:txBody>
      </p:sp>
    </p:spTree>
    <p:extLst>
      <p:ext uri="{BB962C8B-B14F-4D97-AF65-F5344CB8AC3E}">
        <p14:creationId xmlns:p14="http://schemas.microsoft.com/office/powerpoint/2010/main" val="3073745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Diagrama">
            <a:extLst>
              <a:ext uri="{FF2B5EF4-FFF2-40B4-BE49-F238E27FC236}">
                <a16:creationId xmlns:a16="http://schemas.microsoft.com/office/drawing/2014/main" id="{4F9679AF-4B81-4688-808C-CC0177F0A9E8}"/>
              </a:ext>
            </a:extLst>
          </p:cNvPr>
          <p:cNvGraphicFramePr/>
          <p:nvPr/>
        </p:nvGraphicFramePr>
        <p:xfrm>
          <a:off x="2137271" y="2060848"/>
          <a:ext cx="6777678" cy="1728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Marcador de contenido">
            <a:extLst>
              <a:ext uri="{FF2B5EF4-FFF2-40B4-BE49-F238E27FC236}">
                <a16:creationId xmlns:a16="http://schemas.microsoft.com/office/drawing/2014/main" id="{CB37980F-0396-49EE-839F-9E2641908249}"/>
              </a:ext>
            </a:extLst>
          </p:cNvPr>
          <p:cNvGraphicFramePr>
            <a:graphicFrameLocks/>
          </p:cNvGraphicFramePr>
          <p:nvPr/>
        </p:nvGraphicFramePr>
        <p:xfrm>
          <a:off x="2195736" y="4221088"/>
          <a:ext cx="6624736" cy="10318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CuadroTexto 5">
            <a:extLst>
              <a:ext uri="{FF2B5EF4-FFF2-40B4-BE49-F238E27FC236}">
                <a16:creationId xmlns:a16="http://schemas.microsoft.com/office/drawing/2014/main" id="{BA0286C8-6FBD-4099-AD99-E706C7D63A06}"/>
              </a:ext>
            </a:extLst>
          </p:cNvPr>
          <p:cNvSpPr txBox="1">
            <a:spLocks noChangeArrowheads="1"/>
          </p:cNvSpPr>
          <p:nvPr/>
        </p:nvSpPr>
        <p:spPr bwMode="auto">
          <a:xfrm>
            <a:off x="250825" y="2252663"/>
            <a:ext cx="1724025" cy="1168400"/>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PE" sz="2129" b="1" dirty="0">
                <a:solidFill>
                  <a:srgbClr val="063964"/>
                </a:solidFill>
              </a:rPr>
              <a:t>Regla general: </a:t>
            </a:r>
            <a:r>
              <a:rPr lang="es-PE" sz="1369" b="1" dirty="0">
                <a:solidFill>
                  <a:srgbClr val="063964"/>
                </a:solidFill>
              </a:rPr>
              <a:t>(Artículo 49° segundo párrafo)</a:t>
            </a:r>
          </a:p>
        </p:txBody>
      </p:sp>
      <p:sp>
        <p:nvSpPr>
          <p:cNvPr id="7" name="CuadroTexto 9">
            <a:extLst>
              <a:ext uri="{FF2B5EF4-FFF2-40B4-BE49-F238E27FC236}">
                <a16:creationId xmlns:a16="http://schemas.microsoft.com/office/drawing/2014/main" id="{82532821-728A-435B-88C3-532BEB3DD571}"/>
              </a:ext>
            </a:extLst>
          </p:cNvPr>
          <p:cNvSpPr txBox="1">
            <a:spLocks noChangeArrowheads="1"/>
          </p:cNvSpPr>
          <p:nvPr/>
        </p:nvSpPr>
        <p:spPr bwMode="auto">
          <a:xfrm>
            <a:off x="250825" y="4716463"/>
            <a:ext cx="1724025" cy="957262"/>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PE" sz="2129" b="1" dirty="0">
                <a:solidFill>
                  <a:srgbClr val="063964"/>
                </a:solidFill>
              </a:rPr>
              <a:t>Regla particular </a:t>
            </a:r>
            <a:r>
              <a:rPr lang="es-PE" sz="1369" b="1" dirty="0">
                <a:solidFill>
                  <a:srgbClr val="063964"/>
                </a:solidFill>
              </a:rPr>
              <a:t>(48.1-D)</a:t>
            </a:r>
          </a:p>
        </p:txBody>
      </p:sp>
      <p:graphicFrame>
        <p:nvGraphicFramePr>
          <p:cNvPr id="8" name="4 Marcador de contenido">
            <a:extLst>
              <a:ext uri="{FF2B5EF4-FFF2-40B4-BE49-F238E27FC236}">
                <a16:creationId xmlns:a16="http://schemas.microsoft.com/office/drawing/2014/main" id="{9604694D-1E3B-4B74-B3FC-F583043F59A7}"/>
              </a:ext>
            </a:extLst>
          </p:cNvPr>
          <p:cNvGraphicFramePr>
            <a:graphicFrameLocks/>
          </p:cNvGraphicFramePr>
          <p:nvPr/>
        </p:nvGraphicFramePr>
        <p:xfrm>
          <a:off x="2159224" y="5056406"/>
          <a:ext cx="6984776" cy="147696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Título 1">
            <a:extLst>
              <a:ext uri="{FF2B5EF4-FFF2-40B4-BE49-F238E27FC236}">
                <a16:creationId xmlns:a16="http://schemas.microsoft.com/office/drawing/2014/main" id="{4B4AE5AF-7275-4B13-AF37-30F10F77F1FA}"/>
              </a:ext>
            </a:extLst>
          </p:cNvPr>
          <p:cNvSpPr>
            <a:spLocks noGrp="1"/>
          </p:cNvSpPr>
          <p:nvPr>
            <p:ph type="title"/>
          </p:nvPr>
        </p:nvSpPr>
        <p:spPr>
          <a:xfrm>
            <a:off x="296069" y="980728"/>
            <a:ext cx="8229600" cy="576064"/>
          </a:xfrm>
        </p:spPr>
        <p:txBody>
          <a:bodyPr>
            <a:noAutofit/>
          </a:bodyPr>
          <a:lstStyle/>
          <a:p>
            <a:r>
              <a:rPr lang="es-PE" sz="3600" dirty="0"/>
              <a:t>Reglas de </a:t>
            </a:r>
            <a:r>
              <a:rPr lang="es-PE" sz="3600" dirty="0" err="1"/>
              <a:t>insubsanabilidad</a:t>
            </a:r>
            <a:endParaRPr lang="es-PE" sz="3600" dirty="0"/>
          </a:p>
        </p:txBody>
      </p:sp>
    </p:spTree>
    <p:extLst>
      <p:ext uri="{BB962C8B-B14F-4D97-AF65-F5344CB8AC3E}">
        <p14:creationId xmlns:p14="http://schemas.microsoft.com/office/powerpoint/2010/main" val="1038124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353680E5-1F46-499E-9337-B56B665943F5}"/>
              </a:ext>
            </a:extLst>
          </p:cNvPr>
          <p:cNvSpPr>
            <a:spLocks noGrp="1"/>
          </p:cNvSpPr>
          <p:nvPr>
            <p:ph idx="1"/>
          </p:nvPr>
        </p:nvSpPr>
        <p:spPr>
          <a:xfrm>
            <a:off x="179512" y="1700808"/>
            <a:ext cx="8229600" cy="4824536"/>
          </a:xfrm>
        </p:spPr>
        <p:txBody>
          <a:bodyPr>
            <a:normAutofit fontScale="77500" lnSpcReduction="20000"/>
          </a:bodyPr>
          <a:lstStyle/>
          <a:p>
            <a:pPr algn="just" eaLnBrk="1" hangingPunct="1">
              <a:buFont typeface="Wingdings" panose="05000000000000000000" pitchFamily="2" charset="2"/>
              <a:buChar char="q"/>
              <a:defRPr/>
            </a:pPr>
            <a:r>
              <a:rPr lang="es-PE" sz="2600" dirty="0">
                <a:solidFill>
                  <a:schemeClr val="tx2"/>
                </a:solidFill>
              </a:rPr>
              <a:t>Se debe atender al inspector de trabajo en un visita en el centro de trabajo a los 10 minutos de apersonarse, pudiendo variar dicho tiempo por un criterio de razonabilidad por parte del inspector. </a:t>
            </a:r>
          </a:p>
          <a:p>
            <a:pPr marL="0" indent="0" algn="just" eaLnBrk="1" hangingPunct="1">
              <a:buFont typeface="Arial" panose="020B0604020202020204" pitchFamily="34" charset="0"/>
              <a:buNone/>
              <a:defRPr/>
            </a:pPr>
            <a:endParaRPr lang="es-PE" sz="2600" dirty="0">
              <a:solidFill>
                <a:schemeClr val="tx2"/>
              </a:solidFill>
            </a:endParaRPr>
          </a:p>
          <a:p>
            <a:pPr algn="just" eaLnBrk="1" hangingPunct="1">
              <a:buFont typeface="Wingdings" panose="05000000000000000000" pitchFamily="2" charset="2"/>
              <a:buChar char="q"/>
              <a:defRPr/>
            </a:pPr>
            <a:r>
              <a:rPr lang="es-PE" sz="2600" dirty="0">
                <a:solidFill>
                  <a:schemeClr val="tx2"/>
                </a:solidFill>
              </a:rPr>
              <a:t>Evitar multas por obstrucción a la labor </a:t>
            </a:r>
            <a:r>
              <a:rPr lang="es-PE" sz="2600" dirty="0" err="1">
                <a:solidFill>
                  <a:schemeClr val="tx2"/>
                </a:solidFill>
              </a:rPr>
              <a:t>inspectiva</a:t>
            </a:r>
            <a:r>
              <a:rPr lang="es-PE" sz="2600" dirty="0">
                <a:solidFill>
                  <a:schemeClr val="tx2"/>
                </a:solidFill>
              </a:rPr>
              <a:t> por falta de capacitación al personal en cuanto a las facilidades que se debe dar a un inspector en una inspección laboral. </a:t>
            </a:r>
          </a:p>
          <a:p>
            <a:pPr marL="0" indent="0" algn="just" eaLnBrk="1" hangingPunct="1">
              <a:buFont typeface="Arial" panose="020B0604020202020204" pitchFamily="34" charset="0"/>
              <a:buNone/>
              <a:defRPr/>
            </a:pPr>
            <a:endParaRPr lang="es-PE" sz="2600" dirty="0">
              <a:solidFill>
                <a:schemeClr val="tx2"/>
              </a:solidFill>
            </a:endParaRPr>
          </a:p>
          <a:p>
            <a:pPr algn="just" eaLnBrk="1" hangingPunct="1">
              <a:buFont typeface="Wingdings" panose="05000000000000000000" pitchFamily="2" charset="2"/>
              <a:buChar char="q"/>
              <a:defRPr/>
            </a:pPr>
            <a:r>
              <a:rPr lang="es-PE" sz="2600" dirty="0">
                <a:solidFill>
                  <a:schemeClr val="tx2"/>
                </a:solidFill>
              </a:rPr>
              <a:t>El no asistir a una comparecencia se considera una infracción muy grave de carácter insubsanable.</a:t>
            </a:r>
          </a:p>
          <a:p>
            <a:pPr algn="just" eaLnBrk="1" hangingPunct="1">
              <a:buFont typeface="Wingdings" panose="05000000000000000000" pitchFamily="2" charset="2"/>
              <a:buChar char="q"/>
              <a:defRPr/>
            </a:pPr>
            <a:endParaRPr lang="es-PE" sz="2600" dirty="0">
              <a:solidFill>
                <a:schemeClr val="tx2"/>
              </a:solidFill>
            </a:endParaRPr>
          </a:p>
          <a:p>
            <a:pPr algn="just" eaLnBrk="1" hangingPunct="1">
              <a:buFont typeface="Wingdings" panose="05000000000000000000" pitchFamily="2" charset="2"/>
              <a:buChar char="q"/>
              <a:defRPr/>
            </a:pPr>
            <a:r>
              <a:rPr lang="es-PE" sz="2600" dirty="0">
                <a:solidFill>
                  <a:schemeClr val="tx2"/>
                </a:solidFill>
              </a:rPr>
              <a:t>El trabajador o denunciante no es parte en el procedimiento </a:t>
            </a:r>
            <a:r>
              <a:rPr lang="es-PE" sz="2600" dirty="0" err="1">
                <a:solidFill>
                  <a:schemeClr val="tx2"/>
                </a:solidFill>
              </a:rPr>
              <a:t>inspectivo</a:t>
            </a:r>
            <a:r>
              <a:rPr lang="es-PE" sz="2600" dirty="0">
                <a:solidFill>
                  <a:schemeClr val="tx2"/>
                </a:solidFill>
              </a:rPr>
              <a:t> ni en el procedimiento sancionador.</a:t>
            </a:r>
          </a:p>
          <a:p>
            <a:pPr marL="0" indent="0" algn="just" eaLnBrk="1" hangingPunct="1">
              <a:buFont typeface="Arial" panose="020B0604020202020204" pitchFamily="34" charset="0"/>
              <a:buNone/>
              <a:defRPr/>
            </a:pPr>
            <a:endParaRPr lang="es-PE" sz="2600" dirty="0">
              <a:solidFill>
                <a:schemeClr val="tx2"/>
              </a:solidFill>
            </a:endParaRPr>
          </a:p>
          <a:p>
            <a:pPr algn="just" eaLnBrk="1" hangingPunct="1">
              <a:buFont typeface="Wingdings" panose="05000000000000000000" pitchFamily="2" charset="2"/>
              <a:buChar char="q"/>
              <a:defRPr/>
            </a:pPr>
            <a:r>
              <a:rPr lang="es-PE" sz="2600" dirty="0">
                <a:solidFill>
                  <a:schemeClr val="tx2"/>
                </a:solidFill>
              </a:rPr>
              <a:t> No procede presentar impugnación a una medida de requerimiento, recordar que el sujeto inspeccionado solo es parte dentro de un procedimiento sancionador.</a:t>
            </a:r>
          </a:p>
        </p:txBody>
      </p:sp>
      <p:sp>
        <p:nvSpPr>
          <p:cNvPr id="3" name="Título 1">
            <a:extLst>
              <a:ext uri="{FF2B5EF4-FFF2-40B4-BE49-F238E27FC236}">
                <a16:creationId xmlns:a16="http://schemas.microsoft.com/office/drawing/2014/main" id="{6B9DEAAF-B675-4A51-AA47-0EFE12FC4738}"/>
              </a:ext>
            </a:extLst>
          </p:cNvPr>
          <p:cNvSpPr>
            <a:spLocks noGrp="1"/>
          </p:cNvSpPr>
          <p:nvPr>
            <p:ph type="title"/>
          </p:nvPr>
        </p:nvSpPr>
        <p:spPr>
          <a:xfrm>
            <a:off x="296069" y="980728"/>
            <a:ext cx="8229600" cy="576064"/>
          </a:xfrm>
        </p:spPr>
        <p:txBody>
          <a:bodyPr>
            <a:noAutofit/>
          </a:bodyPr>
          <a:lstStyle/>
          <a:p>
            <a:r>
              <a:rPr lang="es-PE" sz="3600" dirty="0"/>
              <a:t>Recomendaciones  generales</a:t>
            </a:r>
          </a:p>
        </p:txBody>
      </p:sp>
    </p:spTree>
    <p:extLst>
      <p:ext uri="{BB962C8B-B14F-4D97-AF65-F5344CB8AC3E}">
        <p14:creationId xmlns:p14="http://schemas.microsoft.com/office/powerpoint/2010/main" val="136391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1979613" y="1124099"/>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Que finalidad tiene la conciliación administrativa en la Autoridad de Trabajo</a:t>
            </a:r>
          </a:p>
        </p:txBody>
      </p:sp>
      <p:sp>
        <p:nvSpPr>
          <p:cNvPr id="3" name="4 Rectángulo redondeado"/>
          <p:cNvSpPr/>
          <p:nvPr/>
        </p:nvSpPr>
        <p:spPr>
          <a:xfrm>
            <a:off x="1115616" y="2492722"/>
            <a:ext cx="3024188" cy="3384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dirty="0"/>
              <a:t>La conciliación administrativa laboral tiene por finalidad poner fin al reclamo de los derechos laborales de los  ex trabajadores, trabajadores, organización sindical (tales como vacaciones, gratificaciones, </a:t>
            </a:r>
            <a:r>
              <a:rPr lang="es-PE" dirty="0" err="1"/>
              <a:t>cts</a:t>
            </a:r>
            <a:r>
              <a:rPr lang="es-PE" dirty="0"/>
              <a:t>, utilidades, </a:t>
            </a:r>
            <a:r>
              <a:rPr lang="es-PE" dirty="0" err="1"/>
              <a:t>etc</a:t>
            </a:r>
            <a:r>
              <a:rPr lang="es-PE" dirty="0"/>
              <a:t>), </a:t>
            </a:r>
          </a:p>
        </p:txBody>
      </p:sp>
      <p:pic>
        <p:nvPicPr>
          <p:cNvPr id="4" name="Picture 4" descr="http://edificios.blogia.com/upload/20090502003300-trabajadores-c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166" y="2492722"/>
            <a:ext cx="34417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174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613" y="1196752"/>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Las partes en un procedimiento de conciliación administrativa en la Autoridad de Trabajo</a:t>
            </a:r>
          </a:p>
        </p:txBody>
      </p:sp>
      <p:sp>
        <p:nvSpPr>
          <p:cNvPr id="3" name="2 Rectángulo redondeado"/>
          <p:cNvSpPr/>
          <p:nvPr/>
        </p:nvSpPr>
        <p:spPr>
          <a:xfrm>
            <a:off x="683568" y="2276872"/>
            <a:ext cx="2160588" cy="22336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Empleador</a:t>
            </a:r>
            <a:r>
              <a:rPr lang="es-PE" sz="1200" dirty="0"/>
              <a:t>: Persona natural o jurídica que desarrolle actividades de servicios o productivas, si incluye a las asociaciones, fundaciones y otros análogos que cuenten con uno o mas trabajadores.</a:t>
            </a:r>
          </a:p>
        </p:txBody>
      </p:sp>
      <p:sp>
        <p:nvSpPr>
          <p:cNvPr id="4" name="3 Rectángulo redondeado"/>
          <p:cNvSpPr/>
          <p:nvPr/>
        </p:nvSpPr>
        <p:spPr>
          <a:xfrm>
            <a:off x="3203848" y="2852936"/>
            <a:ext cx="2160588" cy="2232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Trabajador</a:t>
            </a:r>
            <a:r>
              <a:rPr lang="es-PE" sz="1200" dirty="0"/>
              <a:t>: Persona natural que prestó sus servicios (fuerza de trabajo), en forma personalísima, percibiendo una remuneración y bajo la subordinación del empleador</a:t>
            </a:r>
          </a:p>
        </p:txBody>
      </p:sp>
      <p:sp>
        <p:nvSpPr>
          <p:cNvPr id="5" name="4 Rectángulo redondeado"/>
          <p:cNvSpPr/>
          <p:nvPr/>
        </p:nvSpPr>
        <p:spPr>
          <a:xfrm>
            <a:off x="5796136" y="3905019"/>
            <a:ext cx="2160587" cy="2232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Conciliador</a:t>
            </a:r>
            <a:r>
              <a:rPr lang="es-PE" sz="1200" dirty="0"/>
              <a:t>: Abogado de la Autoridad de Trabajo, que tiene por finalidad acercar a las partes obteniendo acuerdos mutuamente satisfactorios.</a:t>
            </a:r>
          </a:p>
        </p:txBody>
      </p:sp>
      <p:pic>
        <p:nvPicPr>
          <p:cNvPr id="6" name="Picture 4" descr="http://www.empleos.com.co/empleos/wp-content/uploads/2011/02/entrevista-de-trabaj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598" y="4653136"/>
            <a:ext cx="1543756" cy="1758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www.contexto.com.ar/uploads/galerias/1014/15716_JAVIER-NOGUE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94" y="2276872"/>
            <a:ext cx="2160587"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87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613" y="980083"/>
            <a:ext cx="4968875"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Tramite del Procedimiento de la Conciliación Extrajudicial</a:t>
            </a:r>
          </a:p>
        </p:txBody>
      </p:sp>
      <p:sp>
        <p:nvSpPr>
          <p:cNvPr id="3" name="2 Rectángulo redondeado"/>
          <p:cNvSpPr/>
          <p:nvPr/>
        </p:nvSpPr>
        <p:spPr>
          <a:xfrm>
            <a:off x="1979613" y="1844675"/>
            <a:ext cx="4968875" cy="4584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S" sz="1200" b="1" dirty="0"/>
          </a:p>
          <a:p>
            <a:pPr>
              <a:defRPr/>
            </a:pPr>
            <a:r>
              <a:rPr lang="es-ES" sz="1200" b="1" dirty="0"/>
              <a:t>El usuario </a:t>
            </a:r>
            <a:r>
              <a:rPr lang="es-ES" sz="1200" dirty="0"/>
              <a:t>(empleador, trabajador, ex trabajador, personas en capacitación) firma la </a:t>
            </a:r>
            <a:r>
              <a:rPr lang="es-ES" sz="1200" b="1" dirty="0"/>
              <a:t>solicitud</a:t>
            </a:r>
            <a:r>
              <a:rPr lang="es-ES" sz="1200" dirty="0"/>
              <a:t> (la cual será confeccionado por la autoridad de trabajo), constando de forma clara sus </a:t>
            </a:r>
            <a:r>
              <a:rPr lang="es-ES" sz="1200" b="1" dirty="0"/>
              <a:t>datos</a:t>
            </a:r>
            <a:r>
              <a:rPr lang="es-ES" sz="1200" dirty="0"/>
              <a:t> personales y dirección, </a:t>
            </a:r>
            <a:r>
              <a:rPr lang="es-ES" sz="1200" b="1" dirty="0"/>
              <a:t>como de la otra parte invitada a conciliar </a:t>
            </a:r>
            <a:r>
              <a:rPr lang="es-ES" sz="1200" dirty="0"/>
              <a:t>y lo presenta por mesa de partes, adjuntando la documentación pertinente (copia de DNI y demás documentos que acrediten vínculo laboral.</a:t>
            </a:r>
            <a:endParaRPr lang="es-PE" sz="1200" dirty="0"/>
          </a:p>
          <a:p>
            <a:pPr>
              <a:defRPr/>
            </a:pPr>
            <a:r>
              <a:rPr lang="es-ES" sz="1200" dirty="0"/>
              <a:t>El área de Conciliaciones procede a efectuar la invitación a las partes, la audiencia de conciliación se celebrará en un plazo que no podrá ser menor </a:t>
            </a:r>
            <a:r>
              <a:rPr lang="es-ES" sz="1200" b="1" dirty="0"/>
              <a:t>de 10 (diez) días hábiles comenzados a contar desde el acto de notificación</a:t>
            </a:r>
            <a:r>
              <a:rPr lang="es-ES" sz="1200" dirty="0"/>
              <a:t>.</a:t>
            </a:r>
            <a:endParaRPr lang="es-PE" sz="1200" dirty="0"/>
          </a:p>
          <a:p>
            <a:pPr>
              <a:defRPr/>
            </a:pPr>
            <a:r>
              <a:rPr lang="es-ES" sz="1200" dirty="0"/>
              <a:t>Con asistencia de partes se celebra la audiencia de Conciliación, la cual concluye con el Acta de Conciliación ( en caso de acuerdo) o la Constancia de Asistencia ( en caso de no haber arriba acuerdo alguno).</a:t>
            </a:r>
            <a:endParaRPr lang="es-PE" sz="1200" dirty="0"/>
          </a:p>
          <a:p>
            <a:pPr>
              <a:defRPr/>
            </a:pPr>
            <a:r>
              <a:rPr lang="es-ES" sz="1200" dirty="0"/>
              <a:t> En caso de </a:t>
            </a:r>
            <a:r>
              <a:rPr lang="es-ES" sz="1200" b="1" dirty="0"/>
              <a:t>inasistencia de ambas partes </a:t>
            </a:r>
            <a:r>
              <a:rPr lang="es-ES" sz="1200" dirty="0"/>
              <a:t>a una sesión de Conciliación, concluye el procedimiento conforme a Ley.</a:t>
            </a:r>
          </a:p>
          <a:p>
            <a:pPr>
              <a:defRPr/>
            </a:pPr>
            <a:r>
              <a:rPr lang="es-ES" sz="1200" dirty="0"/>
              <a:t>En caso de </a:t>
            </a:r>
            <a:r>
              <a:rPr lang="es-ES" sz="1200" b="1" dirty="0"/>
              <a:t>inasistencia de una de las partes</a:t>
            </a:r>
            <a:r>
              <a:rPr lang="es-ES" sz="1200" dirty="0"/>
              <a:t> a la Audiencia de  Conciliación, por incapacidad física, caso fortuito o fuerza mayor, deben acreditar por escrito su inasistencia, dentro del segundo día hábil posterior a la fecha señalada para la misma (caso contrario se impondrá una multa al empleador por inasistencia a la audiencia de conciliación).</a:t>
            </a:r>
          </a:p>
          <a:p>
            <a:pPr>
              <a:defRPr/>
            </a:pPr>
            <a:r>
              <a:rPr lang="es-ES_tradnl" sz="1200" dirty="0"/>
              <a:t>De proceder en la forma indicada se programara una segunda y  </a:t>
            </a:r>
            <a:r>
              <a:rPr lang="es-ES" sz="1200" dirty="0"/>
              <a:t>ú</a:t>
            </a:r>
            <a:r>
              <a:rPr lang="es-ES_tradnl" sz="1200" dirty="0" err="1"/>
              <a:t>ltima</a:t>
            </a:r>
            <a:r>
              <a:rPr lang="es-ES_tradnl" sz="1200" dirty="0"/>
              <a:t> citación.</a:t>
            </a:r>
            <a:endParaRPr lang="es-PE" sz="1200" dirty="0"/>
          </a:p>
          <a:p>
            <a:pPr algn="ctr">
              <a:defRPr/>
            </a:pPr>
            <a:endParaRPr lang="es-PE" dirty="0"/>
          </a:p>
        </p:txBody>
      </p:sp>
    </p:spTree>
    <p:extLst>
      <p:ext uri="{BB962C8B-B14F-4D97-AF65-F5344CB8AC3E}">
        <p14:creationId xmlns:p14="http://schemas.microsoft.com/office/powerpoint/2010/main" val="3815333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613" y="515186"/>
            <a:ext cx="4968875"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Documentación que debe presentar el empleador a la audiencia de conciliación administrativa en la Autoridad de Trabajo</a:t>
            </a:r>
          </a:p>
        </p:txBody>
      </p:sp>
      <p:sp>
        <p:nvSpPr>
          <p:cNvPr id="3" name="2 Rectángulo redondeado"/>
          <p:cNvSpPr/>
          <p:nvPr/>
        </p:nvSpPr>
        <p:spPr>
          <a:xfrm>
            <a:off x="1547664" y="1595827"/>
            <a:ext cx="5760639" cy="4536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S" sz="1200" b="1" dirty="0"/>
          </a:p>
          <a:p>
            <a:pPr>
              <a:defRPr/>
            </a:pPr>
            <a:r>
              <a:rPr lang="es-ES" sz="1200" b="1" dirty="0"/>
              <a:t>El empleador</a:t>
            </a:r>
            <a:r>
              <a:rPr lang="es-ES" sz="1200" dirty="0"/>
              <a:t>, deberá de presentar en el acto de la conciliación la </a:t>
            </a:r>
            <a:r>
              <a:rPr lang="es-ES" sz="1200" dirty="0" err="1"/>
              <a:t>sgte</a:t>
            </a:r>
            <a:r>
              <a:rPr lang="es-ES" sz="1200" dirty="0"/>
              <a:t>. Documentación:</a:t>
            </a:r>
          </a:p>
          <a:p>
            <a:pPr>
              <a:defRPr/>
            </a:pPr>
            <a:r>
              <a:rPr lang="es-ES" sz="1200" u="sng" dirty="0"/>
              <a:t>En caso de ser una persona natural</a:t>
            </a:r>
          </a:p>
          <a:p>
            <a:pPr marL="171450" indent="-171450">
              <a:buFont typeface="Arial" pitchFamily="34" charset="0"/>
              <a:buChar char="•"/>
              <a:defRPr/>
            </a:pPr>
            <a:r>
              <a:rPr lang="es-ES" sz="1200" dirty="0"/>
              <a:t>DNI vigente o </a:t>
            </a:r>
            <a:r>
              <a:rPr lang="es-ES" sz="1200" b="1" dirty="0"/>
              <a:t>Declaración Jurada</a:t>
            </a:r>
            <a:r>
              <a:rPr lang="es-ES" sz="1200" dirty="0"/>
              <a:t>.</a:t>
            </a:r>
          </a:p>
          <a:p>
            <a:pPr marL="171450" indent="-171450">
              <a:buFont typeface="Arial" pitchFamily="34" charset="0"/>
              <a:buChar char="•"/>
              <a:defRPr/>
            </a:pPr>
            <a:r>
              <a:rPr lang="es-ES" sz="1200" dirty="0"/>
              <a:t>Documentos que acrediten el pago de los beneficios laborales reclamados por el trabajador.</a:t>
            </a:r>
          </a:p>
          <a:p>
            <a:pPr marL="171450" indent="-171450">
              <a:buFont typeface="Arial" pitchFamily="34" charset="0"/>
              <a:buChar char="•"/>
              <a:defRPr/>
            </a:pPr>
            <a:r>
              <a:rPr lang="es-ES" sz="1200" dirty="0"/>
              <a:t>Documentos con los que acrediten haber cumplido con el procedimiento de despido, esto en caso de que este solicitando una indemnización por Despido Arbitrario.</a:t>
            </a:r>
          </a:p>
          <a:p>
            <a:pPr marL="171450" indent="-171450">
              <a:buFont typeface="Arial" pitchFamily="34" charset="0"/>
              <a:buChar char="•"/>
              <a:defRPr/>
            </a:pPr>
            <a:r>
              <a:rPr lang="es-ES" sz="1200" dirty="0"/>
              <a:t>Otros solicitados por el conciliador.</a:t>
            </a:r>
            <a:endParaRPr lang="es-PE" dirty="0"/>
          </a:p>
          <a:p>
            <a:pPr>
              <a:defRPr/>
            </a:pPr>
            <a:endParaRPr lang="es-PE" sz="1200" u="sng" dirty="0"/>
          </a:p>
          <a:p>
            <a:pPr>
              <a:defRPr/>
            </a:pPr>
            <a:r>
              <a:rPr lang="es-PE" sz="1200" u="sng" dirty="0"/>
              <a:t>En caso de ser una persona jurídica</a:t>
            </a:r>
          </a:p>
          <a:p>
            <a:pPr marL="171450" indent="-171450">
              <a:buFont typeface="Arial" pitchFamily="34" charset="0"/>
              <a:buChar char="•"/>
              <a:defRPr/>
            </a:pPr>
            <a:r>
              <a:rPr lang="es-PE" sz="1200" dirty="0"/>
              <a:t>Copia del DNI vigente del representante o apoderado o </a:t>
            </a:r>
            <a:r>
              <a:rPr lang="es-PE" sz="1200" b="1" dirty="0"/>
              <a:t>Declaración Jurada</a:t>
            </a:r>
            <a:r>
              <a:rPr lang="es-PE" sz="1200" dirty="0"/>
              <a:t>.</a:t>
            </a:r>
          </a:p>
          <a:p>
            <a:pPr marL="171450" indent="-171450">
              <a:buFont typeface="Arial" pitchFamily="34" charset="0"/>
              <a:buChar char="•"/>
              <a:defRPr/>
            </a:pPr>
            <a:r>
              <a:rPr lang="es-PE" sz="1200" dirty="0"/>
              <a:t>Copia del documento con el que se acredita ser el representante legal o apoderado de la empresa invitada a conciliar. (vigencia de poder o </a:t>
            </a:r>
            <a:r>
              <a:rPr lang="es-PE" sz="1200" b="1" dirty="0"/>
              <a:t>Declaración Jurada)</a:t>
            </a:r>
          </a:p>
          <a:p>
            <a:pPr marL="171450" indent="-171450">
              <a:buFont typeface="Arial" pitchFamily="34" charset="0"/>
              <a:buChar char="•"/>
              <a:defRPr/>
            </a:pPr>
            <a:r>
              <a:rPr lang="es-ES" sz="1200" dirty="0"/>
              <a:t>Documentos que acrediten el pago de los beneficios laborales reclamados por el trabajador.</a:t>
            </a:r>
          </a:p>
          <a:p>
            <a:pPr marL="171450" indent="-171450">
              <a:buFont typeface="Arial" pitchFamily="34" charset="0"/>
              <a:buChar char="•"/>
              <a:defRPr/>
            </a:pPr>
            <a:r>
              <a:rPr lang="es-ES" sz="1200" dirty="0"/>
              <a:t>Documentos con los que acrediten haber cumplido con el procedimiento de despido, esto en caso de que este solicitando una indemnización por Despido Arbitrario.</a:t>
            </a:r>
            <a:endParaRPr lang="es-PE" sz="1200" dirty="0"/>
          </a:p>
          <a:p>
            <a:pPr marL="171450" indent="-171450">
              <a:buFont typeface="Arial" pitchFamily="34" charset="0"/>
              <a:buChar char="•"/>
              <a:defRPr/>
            </a:pPr>
            <a:r>
              <a:rPr lang="es-ES" sz="1200" dirty="0"/>
              <a:t>Otros solicitados por el conciliador.</a:t>
            </a:r>
            <a:endParaRPr lang="es-PE" sz="1200" dirty="0"/>
          </a:p>
          <a:p>
            <a:pPr marL="171450" indent="-171450">
              <a:buFont typeface="Arial" pitchFamily="34" charset="0"/>
              <a:buChar char="•"/>
              <a:defRPr/>
            </a:pPr>
            <a:endParaRPr lang="es-ES" sz="1200" dirty="0"/>
          </a:p>
        </p:txBody>
      </p:sp>
    </p:spTree>
    <p:extLst>
      <p:ext uri="{BB962C8B-B14F-4D97-AF65-F5344CB8AC3E}">
        <p14:creationId xmlns:p14="http://schemas.microsoft.com/office/powerpoint/2010/main" val="131908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613" y="908720"/>
            <a:ext cx="4968875"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Formas por las que concluye la audiencia de conciliación administrativa en la Autoridad de Trabajo</a:t>
            </a:r>
          </a:p>
        </p:txBody>
      </p:sp>
      <p:sp>
        <p:nvSpPr>
          <p:cNvPr id="3" name="2 Rectángulo redondeado"/>
          <p:cNvSpPr/>
          <p:nvPr/>
        </p:nvSpPr>
        <p:spPr>
          <a:xfrm>
            <a:off x="1259632" y="2060848"/>
            <a:ext cx="1944688" cy="1944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Acuerdo Total</a:t>
            </a:r>
            <a:r>
              <a:rPr lang="es-PE" sz="1200" dirty="0"/>
              <a:t>: Se emitirá un acta por Acuerdo Total cuando las partes  hayan dado solución a la totalidad de los temas por los cuales hayan sido citados a la conciliación (vacaciones, </a:t>
            </a:r>
            <a:r>
              <a:rPr lang="es-PE" sz="1200" dirty="0" err="1"/>
              <a:t>cts</a:t>
            </a:r>
            <a:r>
              <a:rPr lang="es-PE" sz="1200" dirty="0"/>
              <a:t>, utilidades, </a:t>
            </a:r>
            <a:r>
              <a:rPr lang="es-PE" sz="1200" dirty="0" err="1"/>
              <a:t>etc</a:t>
            </a:r>
            <a:r>
              <a:rPr lang="es-PE" sz="1200" dirty="0"/>
              <a:t>).</a:t>
            </a:r>
          </a:p>
        </p:txBody>
      </p:sp>
      <p:sp>
        <p:nvSpPr>
          <p:cNvPr id="4" name="3 Rectángulo redondeado"/>
          <p:cNvSpPr/>
          <p:nvPr/>
        </p:nvSpPr>
        <p:spPr>
          <a:xfrm>
            <a:off x="3564682" y="2060848"/>
            <a:ext cx="1943100" cy="1944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Acuerdo Parcial</a:t>
            </a:r>
            <a:r>
              <a:rPr lang="es-PE" sz="1200" dirty="0"/>
              <a:t>: Se emitirá un acta por Acuerdo parcial cuando las partes  no hayan dado solución a la totalidad de los temas por los cuales hayan sido citados a la conciliación.</a:t>
            </a:r>
          </a:p>
        </p:txBody>
      </p:sp>
      <p:sp>
        <p:nvSpPr>
          <p:cNvPr id="5" name="4 Rectángulo redondeado"/>
          <p:cNvSpPr/>
          <p:nvPr/>
        </p:nvSpPr>
        <p:spPr>
          <a:xfrm>
            <a:off x="6084045" y="2060848"/>
            <a:ext cx="1944687" cy="1944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Falta de Acuerdo </a:t>
            </a:r>
            <a:r>
              <a:rPr lang="es-PE" sz="1200" dirty="0"/>
              <a:t>: Cuando la conciliación fracase por falta de acuerdo entre las partes, únicamente  se emitirá la constancia de asistencia de las partes asistentes.</a:t>
            </a:r>
          </a:p>
        </p:txBody>
      </p:sp>
      <p:sp>
        <p:nvSpPr>
          <p:cNvPr id="6" name="5 Rectángulo redondeado"/>
          <p:cNvSpPr/>
          <p:nvPr/>
        </p:nvSpPr>
        <p:spPr>
          <a:xfrm>
            <a:off x="1259632" y="4288110"/>
            <a:ext cx="1944688" cy="2381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100" b="1" dirty="0"/>
              <a:t>Inasistencia de una de las partes a dos sesiones</a:t>
            </a:r>
            <a:r>
              <a:rPr lang="es-PE" sz="1100" dirty="0"/>
              <a:t>: para lo cual se expide una constancia de asistencia a la parte presente y se aplica la multa a la parte </a:t>
            </a:r>
            <a:r>
              <a:rPr lang="es-PE" sz="1100" dirty="0" err="1"/>
              <a:t>inasistente</a:t>
            </a:r>
            <a:r>
              <a:rPr lang="es-PE" sz="1100" dirty="0"/>
              <a:t> siempre y cuando esta haya sido el empleador y no haya justificado su inasistencia en el plazo de 02 días hábiles de realizada la audiencia</a:t>
            </a:r>
          </a:p>
          <a:p>
            <a:pPr algn="just">
              <a:defRPr/>
            </a:pPr>
            <a:endParaRPr lang="es-PE" sz="1200" dirty="0"/>
          </a:p>
        </p:txBody>
      </p:sp>
      <p:sp>
        <p:nvSpPr>
          <p:cNvPr id="7" name="6 Rectángulo redondeado"/>
          <p:cNvSpPr/>
          <p:nvPr/>
        </p:nvSpPr>
        <p:spPr>
          <a:xfrm>
            <a:off x="3636120" y="4288110"/>
            <a:ext cx="1944687" cy="2381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PE" sz="1200" b="1" dirty="0"/>
              <a:t>Inasistencia de ambas partes a una sesión</a:t>
            </a:r>
            <a:r>
              <a:rPr lang="es-PE" sz="1200" dirty="0"/>
              <a:t>: en cuyo caso el conciliador emite un informe de dicha inasistencia con lo cual se da por concluido el procedimiento.</a:t>
            </a:r>
          </a:p>
        </p:txBody>
      </p:sp>
      <p:pic>
        <p:nvPicPr>
          <p:cNvPr id="8" name="Picture 2" descr="http://eneyhache.e.movistar.es/imagenes/acuerdos%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24" y="4288110"/>
            <a:ext cx="2143125"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60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613" y="963067"/>
            <a:ext cx="4968875" cy="593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t>Trámite de la multa impuesta por inasistencia del empleador</a:t>
            </a:r>
          </a:p>
        </p:txBody>
      </p:sp>
      <p:sp>
        <p:nvSpPr>
          <p:cNvPr id="3" name="2 Recortar rectángulo de esquina del mismo lado"/>
          <p:cNvSpPr/>
          <p:nvPr/>
        </p:nvSpPr>
        <p:spPr>
          <a:xfrm>
            <a:off x="1357313" y="1740172"/>
            <a:ext cx="2500312" cy="135731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En caso el empleador </a:t>
            </a:r>
            <a:r>
              <a:rPr lang="es-ES" sz="1100" b="1" dirty="0"/>
              <a:t>no haya justificado</a:t>
            </a:r>
            <a:r>
              <a:rPr lang="es-ES" sz="1100" dirty="0"/>
              <a:t> su inasistencia dentro de los 2 días </a:t>
            </a:r>
            <a:r>
              <a:rPr lang="es-ES" sz="1100" dirty="0" err="1"/>
              <a:t>sgtes</a:t>
            </a:r>
            <a:r>
              <a:rPr lang="es-ES" sz="1100" dirty="0"/>
              <a:t>. de realizada la audiencia o habiéndolo hecho esta resultare insuficiente, </a:t>
            </a:r>
            <a:r>
              <a:rPr lang="es-ES" sz="1100" b="1" dirty="0"/>
              <a:t>se impondrá una multa no mayor a 1 UIT </a:t>
            </a:r>
          </a:p>
        </p:txBody>
      </p:sp>
      <p:sp>
        <p:nvSpPr>
          <p:cNvPr id="4" name="3 Recortar rectángulo de esquina del mismo lado"/>
          <p:cNvSpPr/>
          <p:nvPr/>
        </p:nvSpPr>
        <p:spPr>
          <a:xfrm>
            <a:off x="4572000" y="1740172"/>
            <a:ext cx="2500313" cy="135731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Una vez notificada la multa en el domicilio del empleador este </a:t>
            </a:r>
            <a:r>
              <a:rPr lang="es-ES" sz="1100" b="1" dirty="0"/>
              <a:t>podrá apelarla dentro del plazo del 03 día de notificada </a:t>
            </a:r>
            <a:r>
              <a:rPr lang="es-ES" sz="1100" b="1" u="sng" dirty="0"/>
              <a:t>(15 días)</a:t>
            </a:r>
            <a:r>
              <a:rPr lang="es-ES" sz="1100" dirty="0"/>
              <a:t>, no se paga tasa alguna.</a:t>
            </a:r>
          </a:p>
        </p:txBody>
      </p:sp>
      <p:sp>
        <p:nvSpPr>
          <p:cNvPr id="5" name="4 Recortar rectángulo de esquina del mismo lado"/>
          <p:cNvSpPr/>
          <p:nvPr/>
        </p:nvSpPr>
        <p:spPr>
          <a:xfrm>
            <a:off x="1357313" y="3311797"/>
            <a:ext cx="2500312" cy="157162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La multa impuesta sube al órgano superior </a:t>
            </a:r>
            <a:r>
              <a:rPr lang="es-ES" sz="1100" b="1" dirty="0"/>
              <a:t>(DPSC) </a:t>
            </a:r>
            <a:r>
              <a:rPr lang="es-ES" sz="1100" dirty="0"/>
              <a:t>a fin de que sea resuelta en segunda y última instancia y con la que se agota la vía administrativa.</a:t>
            </a:r>
          </a:p>
        </p:txBody>
      </p:sp>
      <p:sp>
        <p:nvSpPr>
          <p:cNvPr id="6" name="5 Recortar rectángulo de esquina del mismo lado"/>
          <p:cNvSpPr/>
          <p:nvPr/>
        </p:nvSpPr>
        <p:spPr>
          <a:xfrm>
            <a:off x="4572000" y="3311797"/>
            <a:ext cx="2500313" cy="157162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Confirmada la multa en segunda instancia el empleador tiene un plazo de </a:t>
            </a:r>
            <a:r>
              <a:rPr lang="es-ES" sz="1100" b="1" dirty="0"/>
              <a:t>03 meses </a:t>
            </a:r>
            <a:r>
              <a:rPr lang="es-ES" sz="1100" dirty="0"/>
              <a:t>contados a partir de la notificación a fin de cuestionar la multa impuesta en sede judicial mediante un </a:t>
            </a:r>
            <a:r>
              <a:rPr lang="es-ES" sz="1100" b="1" dirty="0"/>
              <a:t>proceso contencioso administrativo,</a:t>
            </a:r>
            <a:r>
              <a:rPr lang="es-ES" sz="1100" dirty="0"/>
              <a:t> el cual tiene una duración promedio de 02 años</a:t>
            </a:r>
          </a:p>
        </p:txBody>
      </p:sp>
      <p:sp>
        <p:nvSpPr>
          <p:cNvPr id="7" name="6 Recortar rectángulo de esquina del mismo lado"/>
          <p:cNvSpPr/>
          <p:nvPr/>
        </p:nvSpPr>
        <p:spPr>
          <a:xfrm>
            <a:off x="1357313" y="5097735"/>
            <a:ext cx="2500312" cy="157162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1100" dirty="0"/>
              <a:t>En caso la multa no haya sido cuestionada en sede judicial o habiéndolo hecho dicho proceso ha concluido con sentencia infundada, la multa es  comunicada a la oficina de cobranza coactiva para su ejecución  (medidas cautelares)</a:t>
            </a:r>
          </a:p>
        </p:txBody>
      </p:sp>
      <p:sp>
        <p:nvSpPr>
          <p:cNvPr id="8" name="8 CuadroTexto"/>
          <p:cNvSpPr txBox="1">
            <a:spLocks noChangeArrowheads="1"/>
          </p:cNvSpPr>
          <p:nvPr/>
        </p:nvSpPr>
        <p:spPr bwMode="auto">
          <a:xfrm>
            <a:off x="2357438" y="1525860"/>
            <a:ext cx="214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PE" sz="1000"/>
              <a:t>1</a:t>
            </a:r>
          </a:p>
        </p:txBody>
      </p:sp>
      <p:sp>
        <p:nvSpPr>
          <p:cNvPr id="9" name="9 CuadroTexto"/>
          <p:cNvSpPr txBox="1">
            <a:spLocks noChangeArrowheads="1"/>
          </p:cNvSpPr>
          <p:nvPr/>
        </p:nvSpPr>
        <p:spPr bwMode="auto">
          <a:xfrm>
            <a:off x="5715000" y="1525860"/>
            <a:ext cx="214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PE" sz="1000"/>
              <a:t>2</a:t>
            </a:r>
          </a:p>
        </p:txBody>
      </p:sp>
      <p:sp>
        <p:nvSpPr>
          <p:cNvPr id="10" name="10 CuadroTexto"/>
          <p:cNvSpPr txBox="1">
            <a:spLocks noChangeArrowheads="1"/>
          </p:cNvSpPr>
          <p:nvPr/>
        </p:nvSpPr>
        <p:spPr bwMode="auto">
          <a:xfrm>
            <a:off x="2428875" y="3097485"/>
            <a:ext cx="214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PE" sz="1000"/>
              <a:t>3</a:t>
            </a:r>
          </a:p>
        </p:txBody>
      </p:sp>
      <p:sp>
        <p:nvSpPr>
          <p:cNvPr id="11" name="11 CuadroTexto"/>
          <p:cNvSpPr txBox="1">
            <a:spLocks noChangeArrowheads="1"/>
          </p:cNvSpPr>
          <p:nvPr/>
        </p:nvSpPr>
        <p:spPr bwMode="auto">
          <a:xfrm>
            <a:off x="5786438" y="3097485"/>
            <a:ext cx="214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PE" sz="1000"/>
              <a:t>4</a:t>
            </a:r>
          </a:p>
        </p:txBody>
      </p:sp>
      <p:sp>
        <p:nvSpPr>
          <p:cNvPr id="12" name="12 CuadroTexto"/>
          <p:cNvSpPr txBox="1">
            <a:spLocks noChangeArrowheads="1"/>
          </p:cNvSpPr>
          <p:nvPr/>
        </p:nvSpPr>
        <p:spPr bwMode="auto">
          <a:xfrm>
            <a:off x="2500313" y="4883422"/>
            <a:ext cx="214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altLang="es-PE" sz="1000"/>
              <a:t>5</a:t>
            </a:r>
          </a:p>
        </p:txBody>
      </p:sp>
      <p:pic>
        <p:nvPicPr>
          <p:cNvPr id="13" name="Picture 2" descr="http://guiatributaria.sunat.gob.pe/images/trabajadores-independientes/ayudas/alertas/alertas-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1" y="4906057"/>
            <a:ext cx="2500312" cy="1763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52148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2857</Words>
  <Application>Microsoft Office PowerPoint</Application>
  <PresentationFormat>Presentación en pantalla (4:3)</PresentationFormat>
  <Paragraphs>249</Paragraphs>
  <Slides>35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35</vt:i4>
      </vt:variant>
    </vt:vector>
  </HeadingPairs>
  <TitlesOfParts>
    <vt:vector size="44" baseType="lpstr">
      <vt:lpstr>Adobe Gothic Std B</vt:lpstr>
      <vt:lpstr>Aharoni</vt:lpstr>
      <vt:lpstr>Arial</vt:lpstr>
      <vt:lpstr>Calibri</vt:lpstr>
      <vt:lpstr>Calibri Light</vt:lpstr>
      <vt:lpstr>Roboto</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Reglas de insubsanabilidad</vt:lpstr>
      <vt:lpstr>Recomendaciones  generales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user1</dc:creator>
  <cp:lastModifiedBy>user1</cp:lastModifiedBy>
  <cp:revision>6</cp:revision>
  <dcterms:created xsi:type="dcterms:W3CDTF">2020-08-28T21:35:35Z</dcterms:created>
  <dcterms:modified xsi:type="dcterms:W3CDTF">2020-08-30T15:28:12Z</dcterms:modified>
</cp:coreProperties>
</file>